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70" r:id="rId10"/>
    <p:sldId id="269" r:id="rId11"/>
    <p:sldId id="267" r:id="rId12"/>
    <p:sldId id="271" r:id="rId13"/>
    <p:sldId id="272" r:id="rId14"/>
    <p:sldId id="273" r:id="rId15"/>
    <p:sldId id="275" r:id="rId16"/>
    <p:sldId id="274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5E154-A7CA-4917-85C6-31FA51A6B44B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07DC63DF-CE2F-4E75-A579-935FC3234966}">
      <dgm:prSet phldrT="[Metin]"/>
      <dgm:spPr/>
      <dgm:t>
        <a:bodyPr/>
        <a:lstStyle/>
        <a:p>
          <a:r>
            <a:rPr lang="tr-TR" dirty="0" smtClean="0"/>
            <a:t>Kan Ürünleri</a:t>
          </a:r>
          <a:endParaRPr lang="tr-TR" dirty="0"/>
        </a:p>
      </dgm:t>
    </dgm:pt>
    <dgm:pt modelId="{DA751A65-0485-4A7F-9F08-B75D8DF5C05C}" type="parTrans" cxnId="{F3583CF8-E041-46CC-899D-BF945E4C2C3B}">
      <dgm:prSet/>
      <dgm:spPr/>
      <dgm:t>
        <a:bodyPr/>
        <a:lstStyle/>
        <a:p>
          <a:endParaRPr lang="tr-TR"/>
        </a:p>
      </dgm:t>
    </dgm:pt>
    <dgm:pt modelId="{F066403C-4675-4723-9C10-23FB0B6F83AE}" type="sibTrans" cxnId="{F3583CF8-E041-46CC-899D-BF945E4C2C3B}">
      <dgm:prSet/>
      <dgm:spPr/>
      <dgm:t>
        <a:bodyPr/>
        <a:lstStyle/>
        <a:p>
          <a:endParaRPr lang="tr-TR"/>
        </a:p>
      </dgm:t>
    </dgm:pt>
    <dgm:pt modelId="{C335E3F2-C0FB-4D2A-B547-F660178271DD}">
      <dgm:prSet phldrT="[Metin]"/>
      <dgm:spPr/>
      <dgm:t>
        <a:bodyPr/>
        <a:lstStyle/>
        <a:p>
          <a:r>
            <a:rPr lang="tr-TR" dirty="0" smtClean="0"/>
            <a:t>Kan Bileşenleri</a:t>
          </a:r>
          <a:endParaRPr lang="tr-TR" dirty="0"/>
        </a:p>
      </dgm:t>
    </dgm:pt>
    <dgm:pt modelId="{EC5ED80A-8A2D-4E38-91B0-213EDB563627}" type="parTrans" cxnId="{22F0CB5F-AD85-40B0-8513-D4BFAD60AEF1}">
      <dgm:prSet/>
      <dgm:spPr/>
      <dgm:t>
        <a:bodyPr/>
        <a:lstStyle/>
        <a:p>
          <a:endParaRPr lang="tr-TR"/>
        </a:p>
      </dgm:t>
    </dgm:pt>
    <dgm:pt modelId="{42D8033B-21A7-487C-B40E-3E6A0B314D4C}" type="sibTrans" cxnId="{22F0CB5F-AD85-40B0-8513-D4BFAD60AEF1}">
      <dgm:prSet/>
      <dgm:spPr/>
      <dgm:t>
        <a:bodyPr/>
        <a:lstStyle/>
        <a:p>
          <a:endParaRPr lang="tr-TR"/>
        </a:p>
      </dgm:t>
    </dgm:pt>
    <dgm:pt modelId="{8832CF88-73A7-4594-93E7-6ED00022C39E}">
      <dgm:prSet phldrT="[Metin]"/>
      <dgm:spPr/>
      <dgm:t>
        <a:bodyPr/>
        <a:lstStyle/>
        <a:p>
          <a:r>
            <a:rPr lang="tr-TR" dirty="0" smtClean="0"/>
            <a:t>Plazma Ürünleri</a:t>
          </a:r>
          <a:endParaRPr lang="tr-TR" dirty="0"/>
        </a:p>
      </dgm:t>
    </dgm:pt>
    <dgm:pt modelId="{46B9F068-FAF1-4F7B-96C9-9CE3836B7617}" type="parTrans" cxnId="{73339E95-8DA6-4896-967C-90A1AA462162}">
      <dgm:prSet/>
      <dgm:spPr/>
      <dgm:t>
        <a:bodyPr/>
        <a:lstStyle/>
        <a:p>
          <a:endParaRPr lang="tr-TR"/>
        </a:p>
      </dgm:t>
    </dgm:pt>
    <dgm:pt modelId="{BCE4867F-08D8-4CA8-80E1-3640961F6800}" type="sibTrans" cxnId="{73339E95-8DA6-4896-967C-90A1AA462162}">
      <dgm:prSet/>
      <dgm:spPr/>
      <dgm:t>
        <a:bodyPr/>
        <a:lstStyle/>
        <a:p>
          <a:endParaRPr lang="tr-TR"/>
        </a:p>
      </dgm:t>
    </dgm:pt>
    <dgm:pt modelId="{A7B15212-8D91-4F3A-AAE2-878CABF4A04D}">
      <dgm:prSet phldrT="[Metin]"/>
      <dgm:spPr/>
      <dgm:t>
        <a:bodyPr/>
        <a:lstStyle/>
        <a:p>
          <a:r>
            <a:rPr lang="tr-TR" dirty="0" smtClean="0"/>
            <a:t>Eritrosit süspansiyonu</a:t>
          </a:r>
          <a:endParaRPr lang="tr-TR" dirty="0"/>
        </a:p>
      </dgm:t>
    </dgm:pt>
    <dgm:pt modelId="{9CBAC0D6-DB81-4C13-8267-248BC12F1141}" type="parTrans" cxnId="{DE67B954-996C-4FB2-A517-F4EA5EDA30A4}">
      <dgm:prSet/>
      <dgm:spPr/>
      <dgm:t>
        <a:bodyPr/>
        <a:lstStyle/>
        <a:p>
          <a:endParaRPr lang="tr-TR"/>
        </a:p>
      </dgm:t>
    </dgm:pt>
    <dgm:pt modelId="{B8D832C0-1105-4D2A-B7A0-0A51A6E1ED4C}" type="sibTrans" cxnId="{DE67B954-996C-4FB2-A517-F4EA5EDA30A4}">
      <dgm:prSet/>
      <dgm:spPr/>
      <dgm:t>
        <a:bodyPr/>
        <a:lstStyle/>
        <a:p>
          <a:endParaRPr lang="tr-TR"/>
        </a:p>
      </dgm:t>
    </dgm:pt>
    <dgm:pt modelId="{BD96D9BC-1334-42FA-A797-FE0EDB75183D}">
      <dgm:prSet phldrT="[Metin]"/>
      <dgm:spPr/>
      <dgm:t>
        <a:bodyPr/>
        <a:lstStyle/>
        <a:p>
          <a:r>
            <a:rPr lang="tr-TR" dirty="0" err="1" smtClean="0"/>
            <a:t>Trombosit</a:t>
          </a:r>
          <a:r>
            <a:rPr lang="tr-TR" dirty="0" smtClean="0"/>
            <a:t> süspansiyonu</a:t>
          </a:r>
          <a:endParaRPr lang="tr-TR" dirty="0"/>
        </a:p>
      </dgm:t>
    </dgm:pt>
    <dgm:pt modelId="{64CA0C16-14C2-48AB-9933-753372DB62D6}" type="parTrans" cxnId="{2BD8E6C3-1C9B-4D39-AC07-92C21E5F4139}">
      <dgm:prSet/>
      <dgm:spPr/>
      <dgm:t>
        <a:bodyPr/>
        <a:lstStyle/>
        <a:p>
          <a:endParaRPr lang="tr-TR"/>
        </a:p>
      </dgm:t>
    </dgm:pt>
    <dgm:pt modelId="{4C0F827B-10B8-4420-BF66-6380CDC65B63}" type="sibTrans" cxnId="{2BD8E6C3-1C9B-4D39-AC07-92C21E5F4139}">
      <dgm:prSet/>
      <dgm:spPr/>
      <dgm:t>
        <a:bodyPr/>
        <a:lstStyle/>
        <a:p>
          <a:endParaRPr lang="tr-TR"/>
        </a:p>
      </dgm:t>
    </dgm:pt>
    <dgm:pt modelId="{D10BE106-EE9E-4218-A518-789E5552E721}">
      <dgm:prSet phldrT="[Metin]"/>
      <dgm:spPr/>
      <dgm:t>
        <a:bodyPr/>
        <a:lstStyle/>
        <a:p>
          <a:r>
            <a:rPr lang="tr-TR" dirty="0" smtClean="0"/>
            <a:t>Taze donmuş plazma</a:t>
          </a:r>
          <a:endParaRPr lang="tr-TR" dirty="0"/>
        </a:p>
      </dgm:t>
    </dgm:pt>
    <dgm:pt modelId="{5666FA78-F99F-4BC0-B062-9B8CC9DE0BC2}" type="parTrans" cxnId="{B43F5179-78E2-4D4B-AA18-67C0D7D13983}">
      <dgm:prSet/>
      <dgm:spPr/>
      <dgm:t>
        <a:bodyPr/>
        <a:lstStyle/>
        <a:p>
          <a:endParaRPr lang="tr-TR"/>
        </a:p>
      </dgm:t>
    </dgm:pt>
    <dgm:pt modelId="{8AB1B0FB-280E-458C-9333-64CB08AC45D4}" type="sibTrans" cxnId="{B43F5179-78E2-4D4B-AA18-67C0D7D13983}">
      <dgm:prSet/>
      <dgm:spPr/>
      <dgm:t>
        <a:bodyPr/>
        <a:lstStyle/>
        <a:p>
          <a:endParaRPr lang="tr-TR"/>
        </a:p>
      </dgm:t>
    </dgm:pt>
    <dgm:pt modelId="{EA99CA55-8334-41DE-B8CE-3A805F7461A7}" type="pres">
      <dgm:prSet presAssocID="{4555E154-A7CA-4917-85C6-31FA51A6B4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E3AD322-2EC7-4A78-AD43-745161E4192E}" type="pres">
      <dgm:prSet presAssocID="{07DC63DF-CE2F-4E75-A579-935FC3234966}" presName="hierRoot1" presStyleCnt="0">
        <dgm:presLayoutVars>
          <dgm:hierBranch val="init"/>
        </dgm:presLayoutVars>
      </dgm:prSet>
      <dgm:spPr/>
    </dgm:pt>
    <dgm:pt modelId="{EF4E3FCF-D795-4D7E-9A70-39142227ABB0}" type="pres">
      <dgm:prSet presAssocID="{07DC63DF-CE2F-4E75-A579-935FC3234966}" presName="rootComposite1" presStyleCnt="0"/>
      <dgm:spPr/>
    </dgm:pt>
    <dgm:pt modelId="{6B883605-5D0F-4551-AE94-A4204ADC742A}" type="pres">
      <dgm:prSet presAssocID="{07DC63DF-CE2F-4E75-A579-935FC323496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E80465B-220C-4BF6-8AED-6451AB1C24B8}" type="pres">
      <dgm:prSet presAssocID="{07DC63DF-CE2F-4E75-A579-935FC3234966}" presName="rootConnector1" presStyleLbl="node1" presStyleIdx="0" presStyleCnt="0"/>
      <dgm:spPr/>
      <dgm:t>
        <a:bodyPr/>
        <a:lstStyle/>
        <a:p>
          <a:endParaRPr lang="tr-TR"/>
        </a:p>
      </dgm:t>
    </dgm:pt>
    <dgm:pt modelId="{71E31DD1-8493-4635-876D-58080BBD2D35}" type="pres">
      <dgm:prSet presAssocID="{07DC63DF-CE2F-4E75-A579-935FC3234966}" presName="hierChild2" presStyleCnt="0"/>
      <dgm:spPr/>
    </dgm:pt>
    <dgm:pt modelId="{9E93678E-F52D-4A0F-A42E-3478B1B18806}" type="pres">
      <dgm:prSet presAssocID="{EC5ED80A-8A2D-4E38-91B0-213EDB563627}" presName="Name64" presStyleLbl="parChTrans1D2" presStyleIdx="0" presStyleCnt="2"/>
      <dgm:spPr/>
      <dgm:t>
        <a:bodyPr/>
        <a:lstStyle/>
        <a:p>
          <a:endParaRPr lang="tr-TR"/>
        </a:p>
      </dgm:t>
    </dgm:pt>
    <dgm:pt modelId="{4E5152E7-20EA-4B77-9BDD-3DA6E3204C25}" type="pres">
      <dgm:prSet presAssocID="{C335E3F2-C0FB-4D2A-B547-F660178271DD}" presName="hierRoot2" presStyleCnt="0">
        <dgm:presLayoutVars>
          <dgm:hierBranch val="init"/>
        </dgm:presLayoutVars>
      </dgm:prSet>
      <dgm:spPr/>
    </dgm:pt>
    <dgm:pt modelId="{DCBFC024-4F3B-47B0-8D22-863A1A8DC380}" type="pres">
      <dgm:prSet presAssocID="{C335E3F2-C0FB-4D2A-B547-F660178271DD}" presName="rootComposite" presStyleCnt="0"/>
      <dgm:spPr/>
    </dgm:pt>
    <dgm:pt modelId="{3E8CE4F1-B02B-4D5C-85F1-C512245274B1}" type="pres">
      <dgm:prSet presAssocID="{C335E3F2-C0FB-4D2A-B547-F660178271D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31A0710-D733-451A-A73D-04ED3780342A}" type="pres">
      <dgm:prSet presAssocID="{C335E3F2-C0FB-4D2A-B547-F660178271DD}" presName="rootConnector" presStyleLbl="node2" presStyleIdx="0" presStyleCnt="2"/>
      <dgm:spPr/>
      <dgm:t>
        <a:bodyPr/>
        <a:lstStyle/>
        <a:p>
          <a:endParaRPr lang="tr-TR"/>
        </a:p>
      </dgm:t>
    </dgm:pt>
    <dgm:pt modelId="{CEBB4582-A029-4960-8855-D4F07CBDB856}" type="pres">
      <dgm:prSet presAssocID="{C335E3F2-C0FB-4D2A-B547-F660178271DD}" presName="hierChild4" presStyleCnt="0"/>
      <dgm:spPr/>
    </dgm:pt>
    <dgm:pt modelId="{66F00B9D-87EA-44AC-80BF-AFCE605DBCF9}" type="pres">
      <dgm:prSet presAssocID="{9CBAC0D6-DB81-4C13-8267-248BC12F1141}" presName="Name64" presStyleLbl="parChTrans1D3" presStyleIdx="0" presStyleCnt="3"/>
      <dgm:spPr/>
      <dgm:t>
        <a:bodyPr/>
        <a:lstStyle/>
        <a:p>
          <a:endParaRPr lang="tr-TR"/>
        </a:p>
      </dgm:t>
    </dgm:pt>
    <dgm:pt modelId="{11E2A33B-4ACC-4423-956A-84383F5219F6}" type="pres">
      <dgm:prSet presAssocID="{A7B15212-8D91-4F3A-AAE2-878CABF4A04D}" presName="hierRoot2" presStyleCnt="0">
        <dgm:presLayoutVars>
          <dgm:hierBranch val="init"/>
        </dgm:presLayoutVars>
      </dgm:prSet>
      <dgm:spPr/>
    </dgm:pt>
    <dgm:pt modelId="{AD4BD861-4E55-43E5-BC81-9640D3F27BD0}" type="pres">
      <dgm:prSet presAssocID="{A7B15212-8D91-4F3A-AAE2-878CABF4A04D}" presName="rootComposite" presStyleCnt="0"/>
      <dgm:spPr/>
    </dgm:pt>
    <dgm:pt modelId="{6CDD604F-0124-4E17-91EE-F3059FEF3E03}" type="pres">
      <dgm:prSet presAssocID="{A7B15212-8D91-4F3A-AAE2-878CABF4A04D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28EA0B-845F-4EAA-B3CA-925F3B28FA67}" type="pres">
      <dgm:prSet presAssocID="{A7B15212-8D91-4F3A-AAE2-878CABF4A04D}" presName="rootConnector" presStyleLbl="node3" presStyleIdx="0" presStyleCnt="3"/>
      <dgm:spPr/>
      <dgm:t>
        <a:bodyPr/>
        <a:lstStyle/>
        <a:p>
          <a:endParaRPr lang="tr-TR"/>
        </a:p>
      </dgm:t>
    </dgm:pt>
    <dgm:pt modelId="{AE08033F-A5F5-4957-85AB-B840A1117922}" type="pres">
      <dgm:prSet presAssocID="{A7B15212-8D91-4F3A-AAE2-878CABF4A04D}" presName="hierChild4" presStyleCnt="0"/>
      <dgm:spPr/>
    </dgm:pt>
    <dgm:pt modelId="{C4E27E62-05D8-454C-9F1E-2B95B05D9BB3}" type="pres">
      <dgm:prSet presAssocID="{A7B15212-8D91-4F3A-AAE2-878CABF4A04D}" presName="hierChild5" presStyleCnt="0"/>
      <dgm:spPr/>
    </dgm:pt>
    <dgm:pt modelId="{52734258-993E-4E8E-AA30-B0164FF5E1E1}" type="pres">
      <dgm:prSet presAssocID="{64CA0C16-14C2-48AB-9933-753372DB62D6}" presName="Name64" presStyleLbl="parChTrans1D3" presStyleIdx="1" presStyleCnt="3"/>
      <dgm:spPr/>
      <dgm:t>
        <a:bodyPr/>
        <a:lstStyle/>
        <a:p>
          <a:endParaRPr lang="tr-TR"/>
        </a:p>
      </dgm:t>
    </dgm:pt>
    <dgm:pt modelId="{5811EF22-3519-4810-9982-D256B69AE46F}" type="pres">
      <dgm:prSet presAssocID="{BD96D9BC-1334-42FA-A797-FE0EDB75183D}" presName="hierRoot2" presStyleCnt="0">
        <dgm:presLayoutVars>
          <dgm:hierBranch val="init"/>
        </dgm:presLayoutVars>
      </dgm:prSet>
      <dgm:spPr/>
    </dgm:pt>
    <dgm:pt modelId="{D626E0D1-54EC-4939-A72C-72EA66C1501E}" type="pres">
      <dgm:prSet presAssocID="{BD96D9BC-1334-42FA-A797-FE0EDB75183D}" presName="rootComposite" presStyleCnt="0"/>
      <dgm:spPr/>
    </dgm:pt>
    <dgm:pt modelId="{2B49FC76-CECD-44DA-B656-40DC6FE47104}" type="pres">
      <dgm:prSet presAssocID="{BD96D9BC-1334-42FA-A797-FE0EDB75183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537EDDD-28BD-4359-A4C8-8E186B14F154}" type="pres">
      <dgm:prSet presAssocID="{BD96D9BC-1334-42FA-A797-FE0EDB75183D}" presName="rootConnector" presStyleLbl="node3" presStyleIdx="1" presStyleCnt="3"/>
      <dgm:spPr/>
      <dgm:t>
        <a:bodyPr/>
        <a:lstStyle/>
        <a:p>
          <a:endParaRPr lang="tr-TR"/>
        </a:p>
      </dgm:t>
    </dgm:pt>
    <dgm:pt modelId="{ADFD80C0-10D5-46A7-A2EF-C61625D61916}" type="pres">
      <dgm:prSet presAssocID="{BD96D9BC-1334-42FA-A797-FE0EDB75183D}" presName="hierChild4" presStyleCnt="0"/>
      <dgm:spPr/>
    </dgm:pt>
    <dgm:pt modelId="{FB14408C-A32F-493E-8CEB-E51F6C79562C}" type="pres">
      <dgm:prSet presAssocID="{BD96D9BC-1334-42FA-A797-FE0EDB75183D}" presName="hierChild5" presStyleCnt="0"/>
      <dgm:spPr/>
    </dgm:pt>
    <dgm:pt modelId="{EA416E17-840B-4297-83C7-7471003D2592}" type="pres">
      <dgm:prSet presAssocID="{5666FA78-F99F-4BC0-B062-9B8CC9DE0BC2}" presName="Name64" presStyleLbl="parChTrans1D3" presStyleIdx="2" presStyleCnt="3"/>
      <dgm:spPr/>
      <dgm:t>
        <a:bodyPr/>
        <a:lstStyle/>
        <a:p>
          <a:endParaRPr lang="tr-TR"/>
        </a:p>
      </dgm:t>
    </dgm:pt>
    <dgm:pt modelId="{D4F016CC-F534-4732-930B-2C904BDC4CC5}" type="pres">
      <dgm:prSet presAssocID="{D10BE106-EE9E-4218-A518-789E5552E721}" presName="hierRoot2" presStyleCnt="0">
        <dgm:presLayoutVars>
          <dgm:hierBranch val="init"/>
        </dgm:presLayoutVars>
      </dgm:prSet>
      <dgm:spPr/>
    </dgm:pt>
    <dgm:pt modelId="{A76E8525-7E8A-44D6-8C36-BED7C9ADFD26}" type="pres">
      <dgm:prSet presAssocID="{D10BE106-EE9E-4218-A518-789E5552E721}" presName="rootComposite" presStyleCnt="0"/>
      <dgm:spPr/>
    </dgm:pt>
    <dgm:pt modelId="{BADE0CCC-4732-428E-AE77-356030CCA950}" type="pres">
      <dgm:prSet presAssocID="{D10BE106-EE9E-4218-A518-789E5552E721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346E213-B468-4113-B21D-CC1DD56D9F20}" type="pres">
      <dgm:prSet presAssocID="{D10BE106-EE9E-4218-A518-789E5552E721}" presName="rootConnector" presStyleLbl="node3" presStyleIdx="2" presStyleCnt="3"/>
      <dgm:spPr/>
      <dgm:t>
        <a:bodyPr/>
        <a:lstStyle/>
        <a:p>
          <a:endParaRPr lang="tr-TR"/>
        </a:p>
      </dgm:t>
    </dgm:pt>
    <dgm:pt modelId="{2590DE21-0856-48D8-BBEC-76FCEAE26985}" type="pres">
      <dgm:prSet presAssocID="{D10BE106-EE9E-4218-A518-789E5552E721}" presName="hierChild4" presStyleCnt="0"/>
      <dgm:spPr/>
    </dgm:pt>
    <dgm:pt modelId="{E75A623B-1E28-4427-A91B-3F2073DBDC7F}" type="pres">
      <dgm:prSet presAssocID="{D10BE106-EE9E-4218-A518-789E5552E721}" presName="hierChild5" presStyleCnt="0"/>
      <dgm:spPr/>
    </dgm:pt>
    <dgm:pt modelId="{9693065D-0AF4-451D-9505-C509A2ECED25}" type="pres">
      <dgm:prSet presAssocID="{C335E3F2-C0FB-4D2A-B547-F660178271DD}" presName="hierChild5" presStyleCnt="0"/>
      <dgm:spPr/>
    </dgm:pt>
    <dgm:pt modelId="{D742105A-3902-4E9C-A744-9A1E65F5C331}" type="pres">
      <dgm:prSet presAssocID="{46B9F068-FAF1-4F7B-96C9-9CE3836B7617}" presName="Name64" presStyleLbl="parChTrans1D2" presStyleIdx="1" presStyleCnt="2"/>
      <dgm:spPr/>
      <dgm:t>
        <a:bodyPr/>
        <a:lstStyle/>
        <a:p>
          <a:endParaRPr lang="tr-TR"/>
        </a:p>
      </dgm:t>
    </dgm:pt>
    <dgm:pt modelId="{7D945702-6F63-44A6-BA3B-09A5FF4484B4}" type="pres">
      <dgm:prSet presAssocID="{8832CF88-73A7-4594-93E7-6ED00022C39E}" presName="hierRoot2" presStyleCnt="0">
        <dgm:presLayoutVars>
          <dgm:hierBranch val="init"/>
        </dgm:presLayoutVars>
      </dgm:prSet>
      <dgm:spPr/>
    </dgm:pt>
    <dgm:pt modelId="{78C45B43-B7AB-4E93-A0E4-CB16A83EEC9E}" type="pres">
      <dgm:prSet presAssocID="{8832CF88-73A7-4594-93E7-6ED00022C39E}" presName="rootComposite" presStyleCnt="0"/>
      <dgm:spPr/>
    </dgm:pt>
    <dgm:pt modelId="{AC56F64D-5859-4DA5-B786-6E9A5DFBE9B8}" type="pres">
      <dgm:prSet presAssocID="{8832CF88-73A7-4594-93E7-6ED00022C39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197AB0D-736F-41F0-8508-8AAE72F7F589}" type="pres">
      <dgm:prSet presAssocID="{8832CF88-73A7-4594-93E7-6ED00022C39E}" presName="rootConnector" presStyleLbl="node2" presStyleIdx="1" presStyleCnt="2"/>
      <dgm:spPr/>
      <dgm:t>
        <a:bodyPr/>
        <a:lstStyle/>
        <a:p>
          <a:endParaRPr lang="tr-TR"/>
        </a:p>
      </dgm:t>
    </dgm:pt>
    <dgm:pt modelId="{2BA7BDC8-FFF8-4C9C-9F4A-22AABC5D3AF4}" type="pres">
      <dgm:prSet presAssocID="{8832CF88-73A7-4594-93E7-6ED00022C39E}" presName="hierChild4" presStyleCnt="0"/>
      <dgm:spPr/>
    </dgm:pt>
    <dgm:pt modelId="{74725A01-9F28-4602-9DA0-4786B391A01D}" type="pres">
      <dgm:prSet presAssocID="{8832CF88-73A7-4594-93E7-6ED00022C39E}" presName="hierChild5" presStyleCnt="0"/>
      <dgm:spPr/>
    </dgm:pt>
    <dgm:pt modelId="{C898E212-8FB8-4BEE-9740-F394879E0998}" type="pres">
      <dgm:prSet presAssocID="{07DC63DF-CE2F-4E75-A579-935FC3234966}" presName="hierChild3" presStyleCnt="0"/>
      <dgm:spPr/>
    </dgm:pt>
  </dgm:ptLst>
  <dgm:cxnLst>
    <dgm:cxn modelId="{F3583CF8-E041-46CC-899D-BF945E4C2C3B}" srcId="{4555E154-A7CA-4917-85C6-31FA51A6B44B}" destId="{07DC63DF-CE2F-4E75-A579-935FC3234966}" srcOrd="0" destOrd="0" parTransId="{DA751A65-0485-4A7F-9F08-B75D8DF5C05C}" sibTransId="{F066403C-4675-4723-9C10-23FB0B6F83AE}"/>
    <dgm:cxn modelId="{FACA94BD-C5A7-4CC7-AB6F-748766EA1193}" type="presOf" srcId="{C335E3F2-C0FB-4D2A-B547-F660178271DD}" destId="{3E8CE4F1-B02B-4D5C-85F1-C512245274B1}" srcOrd="0" destOrd="0" presId="urn:microsoft.com/office/officeart/2009/3/layout/HorizontalOrganizationChart"/>
    <dgm:cxn modelId="{745DF8E5-9FAD-43AA-8D21-7C13E6732AC0}" type="presOf" srcId="{5666FA78-F99F-4BC0-B062-9B8CC9DE0BC2}" destId="{EA416E17-840B-4297-83C7-7471003D2592}" srcOrd="0" destOrd="0" presId="urn:microsoft.com/office/officeart/2009/3/layout/HorizontalOrganizationChart"/>
    <dgm:cxn modelId="{DED24099-AA3A-40C6-B580-4209A7495F17}" type="presOf" srcId="{BD96D9BC-1334-42FA-A797-FE0EDB75183D}" destId="{0537EDDD-28BD-4359-A4C8-8E186B14F154}" srcOrd="1" destOrd="0" presId="urn:microsoft.com/office/officeart/2009/3/layout/HorizontalOrganizationChart"/>
    <dgm:cxn modelId="{22F0CB5F-AD85-40B0-8513-D4BFAD60AEF1}" srcId="{07DC63DF-CE2F-4E75-A579-935FC3234966}" destId="{C335E3F2-C0FB-4D2A-B547-F660178271DD}" srcOrd="0" destOrd="0" parTransId="{EC5ED80A-8A2D-4E38-91B0-213EDB563627}" sibTransId="{42D8033B-21A7-487C-B40E-3E6A0B314D4C}"/>
    <dgm:cxn modelId="{A9F388FB-04CB-4E96-8E1D-5F2456A41720}" type="presOf" srcId="{C335E3F2-C0FB-4D2A-B547-F660178271DD}" destId="{031A0710-D733-451A-A73D-04ED3780342A}" srcOrd="1" destOrd="0" presId="urn:microsoft.com/office/officeart/2009/3/layout/HorizontalOrganizationChart"/>
    <dgm:cxn modelId="{2BD8E6C3-1C9B-4D39-AC07-92C21E5F4139}" srcId="{C335E3F2-C0FB-4D2A-B547-F660178271DD}" destId="{BD96D9BC-1334-42FA-A797-FE0EDB75183D}" srcOrd="1" destOrd="0" parTransId="{64CA0C16-14C2-48AB-9933-753372DB62D6}" sibTransId="{4C0F827B-10B8-4420-BF66-6380CDC65B63}"/>
    <dgm:cxn modelId="{8C0642C4-E353-4F19-B827-A4755B1B655B}" type="presOf" srcId="{07DC63DF-CE2F-4E75-A579-935FC3234966}" destId="{EE80465B-220C-4BF6-8AED-6451AB1C24B8}" srcOrd="1" destOrd="0" presId="urn:microsoft.com/office/officeart/2009/3/layout/HorizontalOrganizationChart"/>
    <dgm:cxn modelId="{7AD3F67F-D237-4700-8EF1-2E3B6EDB27E4}" type="presOf" srcId="{EC5ED80A-8A2D-4E38-91B0-213EDB563627}" destId="{9E93678E-F52D-4A0F-A42E-3478B1B18806}" srcOrd="0" destOrd="0" presId="urn:microsoft.com/office/officeart/2009/3/layout/HorizontalOrganizationChart"/>
    <dgm:cxn modelId="{B43F5179-78E2-4D4B-AA18-67C0D7D13983}" srcId="{C335E3F2-C0FB-4D2A-B547-F660178271DD}" destId="{D10BE106-EE9E-4218-A518-789E5552E721}" srcOrd="2" destOrd="0" parTransId="{5666FA78-F99F-4BC0-B062-9B8CC9DE0BC2}" sibTransId="{8AB1B0FB-280E-458C-9333-64CB08AC45D4}"/>
    <dgm:cxn modelId="{0D6EC586-0C84-4ED2-9E11-1C77B3F9E135}" type="presOf" srcId="{8832CF88-73A7-4594-93E7-6ED00022C39E}" destId="{9197AB0D-736F-41F0-8508-8AAE72F7F589}" srcOrd="1" destOrd="0" presId="urn:microsoft.com/office/officeart/2009/3/layout/HorizontalOrganizationChart"/>
    <dgm:cxn modelId="{BBEBAB15-3056-437F-900E-0B9598A9BDCB}" type="presOf" srcId="{BD96D9BC-1334-42FA-A797-FE0EDB75183D}" destId="{2B49FC76-CECD-44DA-B656-40DC6FE47104}" srcOrd="0" destOrd="0" presId="urn:microsoft.com/office/officeart/2009/3/layout/HorizontalOrganizationChart"/>
    <dgm:cxn modelId="{25AE6AC6-8CD1-408D-8371-BF150EBCCC49}" type="presOf" srcId="{D10BE106-EE9E-4218-A518-789E5552E721}" destId="{BADE0CCC-4732-428E-AE77-356030CCA950}" srcOrd="0" destOrd="0" presId="urn:microsoft.com/office/officeart/2009/3/layout/HorizontalOrganizationChart"/>
    <dgm:cxn modelId="{F1F01804-7096-4C79-9874-761957631A7E}" type="presOf" srcId="{4555E154-A7CA-4917-85C6-31FA51A6B44B}" destId="{EA99CA55-8334-41DE-B8CE-3A805F7461A7}" srcOrd="0" destOrd="0" presId="urn:microsoft.com/office/officeart/2009/3/layout/HorizontalOrganizationChart"/>
    <dgm:cxn modelId="{686726A4-CC11-4A52-9B96-C2DB43B022B7}" type="presOf" srcId="{A7B15212-8D91-4F3A-AAE2-878CABF4A04D}" destId="{F728EA0B-845F-4EAA-B3CA-925F3B28FA67}" srcOrd="1" destOrd="0" presId="urn:microsoft.com/office/officeart/2009/3/layout/HorizontalOrganizationChart"/>
    <dgm:cxn modelId="{BA578EDB-49F2-4DB7-816F-07A02FD3E386}" type="presOf" srcId="{07DC63DF-CE2F-4E75-A579-935FC3234966}" destId="{6B883605-5D0F-4551-AE94-A4204ADC742A}" srcOrd="0" destOrd="0" presId="urn:microsoft.com/office/officeart/2009/3/layout/HorizontalOrganizationChart"/>
    <dgm:cxn modelId="{964D7668-F334-41AE-BCCD-8B3C00F1AC19}" type="presOf" srcId="{64CA0C16-14C2-48AB-9933-753372DB62D6}" destId="{52734258-993E-4E8E-AA30-B0164FF5E1E1}" srcOrd="0" destOrd="0" presId="urn:microsoft.com/office/officeart/2009/3/layout/HorizontalOrganizationChart"/>
    <dgm:cxn modelId="{91D58887-D1F2-42BF-B5BB-A557BF0090A8}" type="presOf" srcId="{46B9F068-FAF1-4F7B-96C9-9CE3836B7617}" destId="{D742105A-3902-4E9C-A744-9A1E65F5C331}" srcOrd="0" destOrd="0" presId="urn:microsoft.com/office/officeart/2009/3/layout/HorizontalOrganizationChart"/>
    <dgm:cxn modelId="{62EE6C9C-DCA7-45FE-94D9-129BB8FFE3DD}" type="presOf" srcId="{A7B15212-8D91-4F3A-AAE2-878CABF4A04D}" destId="{6CDD604F-0124-4E17-91EE-F3059FEF3E03}" srcOrd="0" destOrd="0" presId="urn:microsoft.com/office/officeart/2009/3/layout/HorizontalOrganizationChart"/>
    <dgm:cxn modelId="{7ACF5D94-CCB4-4944-B54A-52AAC1D6D922}" type="presOf" srcId="{D10BE106-EE9E-4218-A518-789E5552E721}" destId="{5346E213-B468-4113-B21D-CC1DD56D9F20}" srcOrd="1" destOrd="0" presId="urn:microsoft.com/office/officeart/2009/3/layout/HorizontalOrganizationChart"/>
    <dgm:cxn modelId="{EB946CE6-2E3F-46BA-AD3B-F9895B021B6E}" type="presOf" srcId="{8832CF88-73A7-4594-93E7-6ED00022C39E}" destId="{AC56F64D-5859-4DA5-B786-6E9A5DFBE9B8}" srcOrd="0" destOrd="0" presId="urn:microsoft.com/office/officeart/2009/3/layout/HorizontalOrganizationChart"/>
    <dgm:cxn modelId="{73339E95-8DA6-4896-967C-90A1AA462162}" srcId="{07DC63DF-CE2F-4E75-A579-935FC3234966}" destId="{8832CF88-73A7-4594-93E7-6ED00022C39E}" srcOrd="1" destOrd="0" parTransId="{46B9F068-FAF1-4F7B-96C9-9CE3836B7617}" sibTransId="{BCE4867F-08D8-4CA8-80E1-3640961F6800}"/>
    <dgm:cxn modelId="{DE67B954-996C-4FB2-A517-F4EA5EDA30A4}" srcId="{C335E3F2-C0FB-4D2A-B547-F660178271DD}" destId="{A7B15212-8D91-4F3A-AAE2-878CABF4A04D}" srcOrd="0" destOrd="0" parTransId="{9CBAC0D6-DB81-4C13-8267-248BC12F1141}" sibTransId="{B8D832C0-1105-4D2A-B7A0-0A51A6E1ED4C}"/>
    <dgm:cxn modelId="{D09A9DAD-477B-49AD-B12C-DEFF3956E64F}" type="presOf" srcId="{9CBAC0D6-DB81-4C13-8267-248BC12F1141}" destId="{66F00B9D-87EA-44AC-80BF-AFCE605DBCF9}" srcOrd="0" destOrd="0" presId="urn:microsoft.com/office/officeart/2009/3/layout/HorizontalOrganizationChart"/>
    <dgm:cxn modelId="{50689DAD-EC32-4E41-8CEF-DF2764572EAA}" type="presParOf" srcId="{EA99CA55-8334-41DE-B8CE-3A805F7461A7}" destId="{4E3AD322-2EC7-4A78-AD43-745161E4192E}" srcOrd="0" destOrd="0" presId="urn:microsoft.com/office/officeart/2009/3/layout/HorizontalOrganizationChart"/>
    <dgm:cxn modelId="{B0E9C0F2-58F0-4132-9D88-D4E7E1265899}" type="presParOf" srcId="{4E3AD322-2EC7-4A78-AD43-745161E4192E}" destId="{EF4E3FCF-D795-4D7E-9A70-39142227ABB0}" srcOrd="0" destOrd="0" presId="urn:microsoft.com/office/officeart/2009/3/layout/HorizontalOrganizationChart"/>
    <dgm:cxn modelId="{A282A608-9177-4881-8FA7-EA8E2363354D}" type="presParOf" srcId="{EF4E3FCF-D795-4D7E-9A70-39142227ABB0}" destId="{6B883605-5D0F-4551-AE94-A4204ADC742A}" srcOrd="0" destOrd="0" presId="urn:microsoft.com/office/officeart/2009/3/layout/HorizontalOrganizationChart"/>
    <dgm:cxn modelId="{4E819472-597C-4844-892C-AA1956CA38AC}" type="presParOf" srcId="{EF4E3FCF-D795-4D7E-9A70-39142227ABB0}" destId="{EE80465B-220C-4BF6-8AED-6451AB1C24B8}" srcOrd="1" destOrd="0" presId="urn:microsoft.com/office/officeart/2009/3/layout/HorizontalOrganizationChart"/>
    <dgm:cxn modelId="{12A69F81-FFA2-423D-A280-DFB2E36DAABC}" type="presParOf" srcId="{4E3AD322-2EC7-4A78-AD43-745161E4192E}" destId="{71E31DD1-8493-4635-876D-58080BBD2D35}" srcOrd="1" destOrd="0" presId="urn:microsoft.com/office/officeart/2009/3/layout/HorizontalOrganizationChart"/>
    <dgm:cxn modelId="{FD340D9A-43A0-499A-8130-5EABBCFC8A12}" type="presParOf" srcId="{71E31DD1-8493-4635-876D-58080BBD2D35}" destId="{9E93678E-F52D-4A0F-A42E-3478B1B18806}" srcOrd="0" destOrd="0" presId="urn:microsoft.com/office/officeart/2009/3/layout/HorizontalOrganizationChart"/>
    <dgm:cxn modelId="{3C395F95-A7BE-478F-838C-FACD753FE437}" type="presParOf" srcId="{71E31DD1-8493-4635-876D-58080BBD2D35}" destId="{4E5152E7-20EA-4B77-9BDD-3DA6E3204C25}" srcOrd="1" destOrd="0" presId="urn:microsoft.com/office/officeart/2009/3/layout/HorizontalOrganizationChart"/>
    <dgm:cxn modelId="{1392696F-ED1C-4972-AAED-2A32B148C4D1}" type="presParOf" srcId="{4E5152E7-20EA-4B77-9BDD-3DA6E3204C25}" destId="{DCBFC024-4F3B-47B0-8D22-863A1A8DC380}" srcOrd="0" destOrd="0" presId="urn:microsoft.com/office/officeart/2009/3/layout/HorizontalOrganizationChart"/>
    <dgm:cxn modelId="{8B883783-E0A0-42F7-A991-515331D33BEF}" type="presParOf" srcId="{DCBFC024-4F3B-47B0-8D22-863A1A8DC380}" destId="{3E8CE4F1-B02B-4D5C-85F1-C512245274B1}" srcOrd="0" destOrd="0" presId="urn:microsoft.com/office/officeart/2009/3/layout/HorizontalOrganizationChart"/>
    <dgm:cxn modelId="{A703D140-A613-49A6-B457-26E0F641A6AB}" type="presParOf" srcId="{DCBFC024-4F3B-47B0-8D22-863A1A8DC380}" destId="{031A0710-D733-451A-A73D-04ED3780342A}" srcOrd="1" destOrd="0" presId="urn:microsoft.com/office/officeart/2009/3/layout/HorizontalOrganizationChart"/>
    <dgm:cxn modelId="{7FE3A446-EFA9-4773-AB7E-4962B897B6BE}" type="presParOf" srcId="{4E5152E7-20EA-4B77-9BDD-3DA6E3204C25}" destId="{CEBB4582-A029-4960-8855-D4F07CBDB856}" srcOrd="1" destOrd="0" presId="urn:microsoft.com/office/officeart/2009/3/layout/HorizontalOrganizationChart"/>
    <dgm:cxn modelId="{CD7A66A8-03DF-4930-81E4-6410B7EE4258}" type="presParOf" srcId="{CEBB4582-A029-4960-8855-D4F07CBDB856}" destId="{66F00B9D-87EA-44AC-80BF-AFCE605DBCF9}" srcOrd="0" destOrd="0" presId="urn:microsoft.com/office/officeart/2009/3/layout/HorizontalOrganizationChart"/>
    <dgm:cxn modelId="{E8E4CEEC-5A07-4A46-8AB5-196E414069AA}" type="presParOf" srcId="{CEBB4582-A029-4960-8855-D4F07CBDB856}" destId="{11E2A33B-4ACC-4423-956A-84383F5219F6}" srcOrd="1" destOrd="0" presId="urn:microsoft.com/office/officeart/2009/3/layout/HorizontalOrganizationChart"/>
    <dgm:cxn modelId="{8A9F21AB-6C6D-43AC-BB6B-35E575EE91C9}" type="presParOf" srcId="{11E2A33B-4ACC-4423-956A-84383F5219F6}" destId="{AD4BD861-4E55-43E5-BC81-9640D3F27BD0}" srcOrd="0" destOrd="0" presId="urn:microsoft.com/office/officeart/2009/3/layout/HorizontalOrganizationChart"/>
    <dgm:cxn modelId="{0762A69B-BC4E-46B5-8EC7-CDBA65E490B9}" type="presParOf" srcId="{AD4BD861-4E55-43E5-BC81-9640D3F27BD0}" destId="{6CDD604F-0124-4E17-91EE-F3059FEF3E03}" srcOrd="0" destOrd="0" presId="urn:microsoft.com/office/officeart/2009/3/layout/HorizontalOrganizationChart"/>
    <dgm:cxn modelId="{5889046C-EE7C-461A-A7EA-B37B34339FD6}" type="presParOf" srcId="{AD4BD861-4E55-43E5-BC81-9640D3F27BD0}" destId="{F728EA0B-845F-4EAA-B3CA-925F3B28FA67}" srcOrd="1" destOrd="0" presId="urn:microsoft.com/office/officeart/2009/3/layout/HorizontalOrganizationChart"/>
    <dgm:cxn modelId="{74D930C7-E533-4459-9428-1CA6157D5032}" type="presParOf" srcId="{11E2A33B-4ACC-4423-956A-84383F5219F6}" destId="{AE08033F-A5F5-4957-85AB-B840A1117922}" srcOrd="1" destOrd="0" presId="urn:microsoft.com/office/officeart/2009/3/layout/HorizontalOrganizationChart"/>
    <dgm:cxn modelId="{2EE13FA1-1266-4842-9FB3-7108F6B7AEB4}" type="presParOf" srcId="{11E2A33B-4ACC-4423-956A-84383F5219F6}" destId="{C4E27E62-05D8-454C-9F1E-2B95B05D9BB3}" srcOrd="2" destOrd="0" presId="urn:microsoft.com/office/officeart/2009/3/layout/HorizontalOrganizationChart"/>
    <dgm:cxn modelId="{EEAB351C-4D39-455E-8C29-E4AEF8A90C78}" type="presParOf" srcId="{CEBB4582-A029-4960-8855-D4F07CBDB856}" destId="{52734258-993E-4E8E-AA30-B0164FF5E1E1}" srcOrd="2" destOrd="0" presId="urn:microsoft.com/office/officeart/2009/3/layout/HorizontalOrganizationChart"/>
    <dgm:cxn modelId="{0ED6BB31-66D7-4795-9B8B-1DE971CF841B}" type="presParOf" srcId="{CEBB4582-A029-4960-8855-D4F07CBDB856}" destId="{5811EF22-3519-4810-9982-D256B69AE46F}" srcOrd="3" destOrd="0" presId="urn:microsoft.com/office/officeart/2009/3/layout/HorizontalOrganizationChart"/>
    <dgm:cxn modelId="{7F1A745C-E3BE-40FB-8F3A-BE6272FF3A0E}" type="presParOf" srcId="{5811EF22-3519-4810-9982-D256B69AE46F}" destId="{D626E0D1-54EC-4939-A72C-72EA66C1501E}" srcOrd="0" destOrd="0" presId="urn:microsoft.com/office/officeart/2009/3/layout/HorizontalOrganizationChart"/>
    <dgm:cxn modelId="{858E5339-2A85-4A8B-8CFE-6E4DDE4ED698}" type="presParOf" srcId="{D626E0D1-54EC-4939-A72C-72EA66C1501E}" destId="{2B49FC76-CECD-44DA-B656-40DC6FE47104}" srcOrd="0" destOrd="0" presId="urn:microsoft.com/office/officeart/2009/3/layout/HorizontalOrganizationChart"/>
    <dgm:cxn modelId="{97047436-4312-486E-AF9F-20679767E75B}" type="presParOf" srcId="{D626E0D1-54EC-4939-A72C-72EA66C1501E}" destId="{0537EDDD-28BD-4359-A4C8-8E186B14F154}" srcOrd="1" destOrd="0" presId="urn:microsoft.com/office/officeart/2009/3/layout/HorizontalOrganizationChart"/>
    <dgm:cxn modelId="{518136B8-EF45-4B77-9109-DC77997131C2}" type="presParOf" srcId="{5811EF22-3519-4810-9982-D256B69AE46F}" destId="{ADFD80C0-10D5-46A7-A2EF-C61625D61916}" srcOrd="1" destOrd="0" presId="urn:microsoft.com/office/officeart/2009/3/layout/HorizontalOrganizationChart"/>
    <dgm:cxn modelId="{D5593C20-A09B-4012-8AA4-4EEED6048B8A}" type="presParOf" srcId="{5811EF22-3519-4810-9982-D256B69AE46F}" destId="{FB14408C-A32F-493E-8CEB-E51F6C79562C}" srcOrd="2" destOrd="0" presId="urn:microsoft.com/office/officeart/2009/3/layout/HorizontalOrganizationChart"/>
    <dgm:cxn modelId="{5E56B0E8-B24C-440F-8033-0D2E56695DC1}" type="presParOf" srcId="{CEBB4582-A029-4960-8855-D4F07CBDB856}" destId="{EA416E17-840B-4297-83C7-7471003D2592}" srcOrd="4" destOrd="0" presId="urn:microsoft.com/office/officeart/2009/3/layout/HorizontalOrganizationChart"/>
    <dgm:cxn modelId="{9A02980D-B15A-49AF-9E95-852362EB6504}" type="presParOf" srcId="{CEBB4582-A029-4960-8855-D4F07CBDB856}" destId="{D4F016CC-F534-4732-930B-2C904BDC4CC5}" srcOrd="5" destOrd="0" presId="urn:microsoft.com/office/officeart/2009/3/layout/HorizontalOrganizationChart"/>
    <dgm:cxn modelId="{810F6A58-86BD-47D2-A301-4AA319487E10}" type="presParOf" srcId="{D4F016CC-F534-4732-930B-2C904BDC4CC5}" destId="{A76E8525-7E8A-44D6-8C36-BED7C9ADFD26}" srcOrd="0" destOrd="0" presId="urn:microsoft.com/office/officeart/2009/3/layout/HorizontalOrganizationChart"/>
    <dgm:cxn modelId="{28C23844-004B-4D18-9399-23D2A36D24B4}" type="presParOf" srcId="{A76E8525-7E8A-44D6-8C36-BED7C9ADFD26}" destId="{BADE0CCC-4732-428E-AE77-356030CCA950}" srcOrd="0" destOrd="0" presId="urn:microsoft.com/office/officeart/2009/3/layout/HorizontalOrganizationChart"/>
    <dgm:cxn modelId="{5837A456-C2ED-4A41-B7F3-85BC06BFBDA3}" type="presParOf" srcId="{A76E8525-7E8A-44D6-8C36-BED7C9ADFD26}" destId="{5346E213-B468-4113-B21D-CC1DD56D9F20}" srcOrd="1" destOrd="0" presId="urn:microsoft.com/office/officeart/2009/3/layout/HorizontalOrganizationChart"/>
    <dgm:cxn modelId="{A5B7E474-1DB8-4B6A-9307-0863EDF48729}" type="presParOf" srcId="{D4F016CC-F534-4732-930B-2C904BDC4CC5}" destId="{2590DE21-0856-48D8-BBEC-76FCEAE26985}" srcOrd="1" destOrd="0" presId="urn:microsoft.com/office/officeart/2009/3/layout/HorizontalOrganizationChart"/>
    <dgm:cxn modelId="{8A29C13D-2EEB-4FBE-A57A-5711BBACA3D8}" type="presParOf" srcId="{D4F016CC-F534-4732-930B-2C904BDC4CC5}" destId="{E75A623B-1E28-4427-A91B-3F2073DBDC7F}" srcOrd="2" destOrd="0" presId="urn:microsoft.com/office/officeart/2009/3/layout/HorizontalOrganizationChart"/>
    <dgm:cxn modelId="{3EFDD714-DB92-4647-B027-E58ED501ABAC}" type="presParOf" srcId="{4E5152E7-20EA-4B77-9BDD-3DA6E3204C25}" destId="{9693065D-0AF4-451D-9505-C509A2ECED25}" srcOrd="2" destOrd="0" presId="urn:microsoft.com/office/officeart/2009/3/layout/HorizontalOrganizationChart"/>
    <dgm:cxn modelId="{A154F0A1-343E-4E34-8C30-76AF0DA86A17}" type="presParOf" srcId="{71E31DD1-8493-4635-876D-58080BBD2D35}" destId="{D742105A-3902-4E9C-A744-9A1E65F5C331}" srcOrd="2" destOrd="0" presId="urn:microsoft.com/office/officeart/2009/3/layout/HorizontalOrganizationChart"/>
    <dgm:cxn modelId="{431E6784-82D7-4269-BE1B-8BE8D5C1F946}" type="presParOf" srcId="{71E31DD1-8493-4635-876D-58080BBD2D35}" destId="{7D945702-6F63-44A6-BA3B-09A5FF4484B4}" srcOrd="3" destOrd="0" presId="urn:microsoft.com/office/officeart/2009/3/layout/HorizontalOrganizationChart"/>
    <dgm:cxn modelId="{99F99634-7F3B-4F37-BB93-88D1AE0D1EC5}" type="presParOf" srcId="{7D945702-6F63-44A6-BA3B-09A5FF4484B4}" destId="{78C45B43-B7AB-4E93-A0E4-CB16A83EEC9E}" srcOrd="0" destOrd="0" presId="urn:microsoft.com/office/officeart/2009/3/layout/HorizontalOrganizationChart"/>
    <dgm:cxn modelId="{41E34C85-57BB-4696-8C50-7B561F216492}" type="presParOf" srcId="{78C45B43-B7AB-4E93-A0E4-CB16A83EEC9E}" destId="{AC56F64D-5859-4DA5-B786-6E9A5DFBE9B8}" srcOrd="0" destOrd="0" presId="urn:microsoft.com/office/officeart/2009/3/layout/HorizontalOrganizationChart"/>
    <dgm:cxn modelId="{98D2DAD2-FE28-4A57-8EE6-73664BBD89AB}" type="presParOf" srcId="{78C45B43-B7AB-4E93-A0E4-CB16A83EEC9E}" destId="{9197AB0D-736F-41F0-8508-8AAE72F7F589}" srcOrd="1" destOrd="0" presId="urn:microsoft.com/office/officeart/2009/3/layout/HorizontalOrganizationChart"/>
    <dgm:cxn modelId="{5A96C8FD-DDEC-44DB-A18C-44AE7369FFDA}" type="presParOf" srcId="{7D945702-6F63-44A6-BA3B-09A5FF4484B4}" destId="{2BA7BDC8-FFF8-4C9C-9F4A-22AABC5D3AF4}" srcOrd="1" destOrd="0" presId="urn:microsoft.com/office/officeart/2009/3/layout/HorizontalOrganizationChart"/>
    <dgm:cxn modelId="{9409FFAF-25CB-4F11-9A04-DE0C9C9D4A07}" type="presParOf" srcId="{7D945702-6F63-44A6-BA3B-09A5FF4484B4}" destId="{74725A01-9F28-4602-9DA0-4786B391A01D}" srcOrd="2" destOrd="0" presId="urn:microsoft.com/office/officeart/2009/3/layout/HorizontalOrganizationChart"/>
    <dgm:cxn modelId="{12C23700-97AF-46F9-BBA1-20462D6DDAFA}" type="presParOf" srcId="{4E3AD322-2EC7-4A78-AD43-745161E4192E}" destId="{C898E212-8FB8-4BEE-9740-F394879E099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2105A-3902-4E9C-A744-9A1E65F5C331}">
      <dsp:nvSpPr>
        <dsp:cNvPr id="0" name=""/>
        <dsp:cNvSpPr/>
      </dsp:nvSpPr>
      <dsp:spPr>
        <a:xfrm>
          <a:off x="2690905" y="4006764"/>
          <a:ext cx="537455" cy="57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8727" y="0"/>
              </a:lnTo>
              <a:lnTo>
                <a:pt x="268727" y="577764"/>
              </a:lnTo>
              <a:lnTo>
                <a:pt x="537455" y="5777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16E17-840B-4297-83C7-7471003D2592}">
      <dsp:nvSpPr>
        <dsp:cNvPr id="0" name=""/>
        <dsp:cNvSpPr/>
      </dsp:nvSpPr>
      <dsp:spPr>
        <a:xfrm>
          <a:off x="5915638" y="3429000"/>
          <a:ext cx="537455" cy="1155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8727" y="0"/>
              </a:lnTo>
              <a:lnTo>
                <a:pt x="268727" y="1155529"/>
              </a:lnTo>
              <a:lnTo>
                <a:pt x="537455" y="115552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34258-993E-4E8E-AA30-B0164FF5E1E1}">
      <dsp:nvSpPr>
        <dsp:cNvPr id="0" name=""/>
        <dsp:cNvSpPr/>
      </dsp:nvSpPr>
      <dsp:spPr>
        <a:xfrm>
          <a:off x="5915638" y="3383280"/>
          <a:ext cx="5374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7455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00B9D-87EA-44AC-80BF-AFCE605DBCF9}">
      <dsp:nvSpPr>
        <dsp:cNvPr id="0" name=""/>
        <dsp:cNvSpPr/>
      </dsp:nvSpPr>
      <dsp:spPr>
        <a:xfrm>
          <a:off x="5915638" y="2273470"/>
          <a:ext cx="537455" cy="1155529"/>
        </a:xfrm>
        <a:custGeom>
          <a:avLst/>
          <a:gdLst/>
          <a:ahLst/>
          <a:cxnLst/>
          <a:rect l="0" t="0" r="0" b="0"/>
          <a:pathLst>
            <a:path>
              <a:moveTo>
                <a:pt x="0" y="1155529"/>
              </a:moveTo>
              <a:lnTo>
                <a:pt x="268727" y="1155529"/>
              </a:lnTo>
              <a:lnTo>
                <a:pt x="268727" y="0"/>
              </a:lnTo>
              <a:lnTo>
                <a:pt x="537455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3678E-F52D-4A0F-A42E-3478B1B18806}">
      <dsp:nvSpPr>
        <dsp:cNvPr id="0" name=""/>
        <dsp:cNvSpPr/>
      </dsp:nvSpPr>
      <dsp:spPr>
        <a:xfrm>
          <a:off x="2690905" y="3429000"/>
          <a:ext cx="537455" cy="577764"/>
        </a:xfrm>
        <a:custGeom>
          <a:avLst/>
          <a:gdLst/>
          <a:ahLst/>
          <a:cxnLst/>
          <a:rect l="0" t="0" r="0" b="0"/>
          <a:pathLst>
            <a:path>
              <a:moveTo>
                <a:pt x="0" y="577764"/>
              </a:moveTo>
              <a:lnTo>
                <a:pt x="268727" y="577764"/>
              </a:lnTo>
              <a:lnTo>
                <a:pt x="268727" y="0"/>
              </a:lnTo>
              <a:lnTo>
                <a:pt x="53745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83605-5D0F-4551-AE94-A4204ADC742A}">
      <dsp:nvSpPr>
        <dsp:cNvPr id="0" name=""/>
        <dsp:cNvSpPr/>
      </dsp:nvSpPr>
      <dsp:spPr>
        <a:xfrm>
          <a:off x="3627" y="3596954"/>
          <a:ext cx="2687277" cy="8196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Kan Ürünleri</a:t>
          </a:r>
          <a:endParaRPr lang="tr-TR" sz="2800" kern="1200" dirty="0"/>
        </a:p>
      </dsp:txBody>
      <dsp:txXfrm>
        <a:off x="3627" y="3596954"/>
        <a:ext cx="2687277" cy="819619"/>
      </dsp:txXfrm>
    </dsp:sp>
    <dsp:sp modelId="{3E8CE4F1-B02B-4D5C-85F1-C512245274B1}">
      <dsp:nvSpPr>
        <dsp:cNvPr id="0" name=""/>
        <dsp:cNvSpPr/>
      </dsp:nvSpPr>
      <dsp:spPr>
        <a:xfrm>
          <a:off x="3228361" y="3019190"/>
          <a:ext cx="2687277" cy="81961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Kan Bileşenleri</a:t>
          </a:r>
          <a:endParaRPr lang="tr-TR" sz="2800" kern="1200" dirty="0"/>
        </a:p>
      </dsp:txBody>
      <dsp:txXfrm>
        <a:off x="3228361" y="3019190"/>
        <a:ext cx="2687277" cy="819619"/>
      </dsp:txXfrm>
    </dsp:sp>
    <dsp:sp modelId="{6CDD604F-0124-4E17-91EE-F3059FEF3E03}">
      <dsp:nvSpPr>
        <dsp:cNvPr id="0" name=""/>
        <dsp:cNvSpPr/>
      </dsp:nvSpPr>
      <dsp:spPr>
        <a:xfrm>
          <a:off x="6453094" y="1863660"/>
          <a:ext cx="2687277" cy="81961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Eritrosit süspansiyonu</a:t>
          </a:r>
          <a:endParaRPr lang="tr-TR" sz="2800" kern="1200" dirty="0"/>
        </a:p>
      </dsp:txBody>
      <dsp:txXfrm>
        <a:off x="6453094" y="1863660"/>
        <a:ext cx="2687277" cy="819619"/>
      </dsp:txXfrm>
    </dsp:sp>
    <dsp:sp modelId="{2B49FC76-CECD-44DA-B656-40DC6FE47104}">
      <dsp:nvSpPr>
        <dsp:cNvPr id="0" name=""/>
        <dsp:cNvSpPr/>
      </dsp:nvSpPr>
      <dsp:spPr>
        <a:xfrm>
          <a:off x="6453094" y="3019190"/>
          <a:ext cx="2687277" cy="81961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Trombosit</a:t>
          </a:r>
          <a:r>
            <a:rPr lang="tr-TR" sz="2800" kern="1200" dirty="0" smtClean="0"/>
            <a:t> süspansiyonu</a:t>
          </a:r>
          <a:endParaRPr lang="tr-TR" sz="2800" kern="1200" dirty="0"/>
        </a:p>
      </dsp:txBody>
      <dsp:txXfrm>
        <a:off x="6453094" y="3019190"/>
        <a:ext cx="2687277" cy="819619"/>
      </dsp:txXfrm>
    </dsp:sp>
    <dsp:sp modelId="{BADE0CCC-4732-428E-AE77-356030CCA950}">
      <dsp:nvSpPr>
        <dsp:cNvPr id="0" name=""/>
        <dsp:cNvSpPr/>
      </dsp:nvSpPr>
      <dsp:spPr>
        <a:xfrm>
          <a:off x="6453094" y="4174719"/>
          <a:ext cx="2687277" cy="81961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Taze donmuş plazma</a:t>
          </a:r>
          <a:endParaRPr lang="tr-TR" sz="2800" kern="1200" dirty="0"/>
        </a:p>
      </dsp:txBody>
      <dsp:txXfrm>
        <a:off x="6453094" y="4174719"/>
        <a:ext cx="2687277" cy="819619"/>
      </dsp:txXfrm>
    </dsp:sp>
    <dsp:sp modelId="{AC56F64D-5859-4DA5-B786-6E9A5DFBE9B8}">
      <dsp:nvSpPr>
        <dsp:cNvPr id="0" name=""/>
        <dsp:cNvSpPr/>
      </dsp:nvSpPr>
      <dsp:spPr>
        <a:xfrm>
          <a:off x="3228361" y="4174719"/>
          <a:ext cx="2687277" cy="81961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Plazma Ürünleri</a:t>
          </a:r>
          <a:endParaRPr lang="tr-TR" sz="2800" kern="1200" dirty="0"/>
        </a:p>
      </dsp:txBody>
      <dsp:txXfrm>
        <a:off x="3228361" y="4174719"/>
        <a:ext cx="2687277" cy="819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Kan Transfüzyonu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09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Kritik Stok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Kan </a:t>
            </a:r>
            <a:r>
              <a:rPr lang="tr-TR" dirty="0"/>
              <a:t>bileşeni </a:t>
            </a:r>
            <a:r>
              <a:rPr lang="tr-TR" dirty="0" smtClean="0"/>
              <a:t>taleplerinin oluşturularak </a:t>
            </a:r>
            <a:r>
              <a:rPr lang="tr-TR" dirty="0"/>
              <a:t>zamanında karşılanması </a:t>
            </a:r>
            <a:r>
              <a:rPr lang="tr-TR" dirty="0" smtClean="0"/>
              <a:t>ve </a:t>
            </a:r>
            <a:r>
              <a:rPr lang="tr-TR" dirty="0"/>
              <a:t>kan bileşeni israfının önüne geçilmesi için </a:t>
            </a:r>
            <a:r>
              <a:rPr lang="tr-TR" dirty="0" smtClean="0"/>
              <a:t>transfüzyon merkezinin kan </a:t>
            </a:r>
            <a:r>
              <a:rPr lang="tr-TR" dirty="0"/>
              <a:t>bileşeni stok havuzu oluşturması ve stok işletiminin </a:t>
            </a:r>
            <a:r>
              <a:rPr lang="tr-TR" dirty="0" smtClean="0"/>
              <a:t>miatlar </a:t>
            </a:r>
            <a:r>
              <a:rPr lang="tr-TR" dirty="0"/>
              <a:t>göz önüne alınarak yapılması gereklidir. Bunun için öncelikle kritik stok seviyesi hesaplanmalıdır. </a:t>
            </a:r>
          </a:p>
          <a:p>
            <a:endParaRPr lang="tr-TR" dirty="0" smtClean="0"/>
          </a:p>
          <a:p>
            <a:r>
              <a:rPr lang="tr-TR" dirty="0" smtClean="0"/>
              <a:t>Ortalama </a:t>
            </a:r>
            <a:r>
              <a:rPr lang="tr-TR" dirty="0"/>
              <a:t>stok seviyesi hesaplanırken geçmiş 26 haftalık döneme ait </a:t>
            </a:r>
            <a:r>
              <a:rPr lang="tr-TR" u="sng" dirty="0"/>
              <a:t>transfüzyon sayıları çıkarılır ve bu sayıların haftalık olarak gruplara göre dağılım çizelgesi hazırlanır</a:t>
            </a:r>
            <a:r>
              <a:rPr lang="tr-TR" dirty="0"/>
              <a:t>. Her grup için, en yüksek kullanımın olduğu haftadaki sayı o grubun genel toplamından çıkartılır; kalan sayı 25’e bölünür. Böylelikle o kan grubu için haftalık kritik stok seviyesi hesaplanmış </a:t>
            </a:r>
            <a:r>
              <a:rPr lang="tr-TR" dirty="0" smtClean="0"/>
              <a:t>olur.</a:t>
            </a:r>
          </a:p>
          <a:p>
            <a:endParaRPr lang="tr-TR" dirty="0"/>
          </a:p>
          <a:p>
            <a:r>
              <a:rPr lang="tr-TR" dirty="0" smtClean="0"/>
              <a:t>Kritik </a:t>
            </a:r>
            <a:r>
              <a:rPr lang="tr-TR" dirty="0"/>
              <a:t>stok seviyesinin belirlenmesinde haftalık kan bileşeni kullanımları dışında; acil kan bileşeni taleplerinin </a:t>
            </a:r>
            <a:r>
              <a:rPr lang="tr-TR" dirty="0" smtClean="0"/>
              <a:t>sıklığı da dikkate alınmalıdır. </a:t>
            </a:r>
          </a:p>
          <a:p>
            <a:endParaRPr lang="tr-TR" dirty="0"/>
          </a:p>
          <a:p>
            <a:r>
              <a:rPr lang="tr-TR" dirty="0" smtClean="0"/>
              <a:t>Kan </a:t>
            </a:r>
            <a:r>
              <a:rPr lang="tr-TR" dirty="0"/>
              <a:t>bileşeni imha oranlarının yüksek olması, kritik stok seviyesinin düşürülmesini gerektirir. </a:t>
            </a:r>
          </a:p>
        </p:txBody>
      </p:sp>
    </p:spTree>
    <p:extLst>
      <p:ext uri="{BB962C8B-B14F-4D97-AF65-F5344CB8AC3E}">
        <p14:creationId xmlns:p14="http://schemas.microsoft.com/office/powerpoint/2010/main" val="92622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Belirteçler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Tam </a:t>
            </a:r>
            <a:r>
              <a:rPr lang="tr-TR" dirty="0" smtClean="0"/>
              <a:t>kan, </a:t>
            </a:r>
            <a:r>
              <a:rPr lang="tr-TR" dirty="0"/>
              <a:t>diğer kan ürünleri için </a:t>
            </a:r>
            <a:r>
              <a:rPr lang="tr-TR" dirty="0" smtClean="0"/>
              <a:t>ham maddedir. Transfüzyon için kan ürünleri yerine tam kanın kullanılmasına bağlı olarak </a:t>
            </a:r>
            <a:r>
              <a:rPr lang="tr-TR" u="sng" dirty="0" smtClean="0"/>
              <a:t>tam kan kullanım oranı</a:t>
            </a:r>
            <a:r>
              <a:rPr lang="tr-TR" dirty="0" smtClean="0"/>
              <a:t>nın yüksek olması ülkedeki kötü sağlık uygulamalarının </a:t>
            </a:r>
            <a:r>
              <a:rPr lang="tr-TR" dirty="0"/>
              <a:t>ve </a:t>
            </a:r>
            <a:r>
              <a:rPr lang="tr-TR" dirty="0" smtClean="0"/>
              <a:t>kötü tıp eğitiminin </a:t>
            </a:r>
            <a:r>
              <a:rPr lang="tr-TR" dirty="0"/>
              <a:t>işaretlerindendir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u="sng" dirty="0" err="1" smtClean="0"/>
              <a:t>BKM’den</a:t>
            </a:r>
            <a:r>
              <a:rPr lang="tr-TR" u="sng" dirty="0" smtClean="0"/>
              <a:t> TM’ye gönderilen kan bileşeni geri alınmaz! </a:t>
            </a:r>
            <a:r>
              <a:rPr lang="tr-TR" dirty="0" smtClean="0"/>
              <a:t>Miadı dolan kan bileşeni imha edilir. </a:t>
            </a:r>
            <a:r>
              <a:rPr lang="tr-TR" u="sng" dirty="0" smtClean="0"/>
              <a:t>Kan </a:t>
            </a:r>
            <a:r>
              <a:rPr lang="tr-TR" u="sng" dirty="0"/>
              <a:t>bileşeni imha oranları</a:t>
            </a:r>
            <a:r>
              <a:rPr lang="tr-TR" dirty="0"/>
              <a:t>nın yüksek olması</a:t>
            </a:r>
            <a:r>
              <a:rPr lang="tr-TR" dirty="0" smtClean="0"/>
              <a:t>, transfüzyon merkezinin işleyişinde sorun olduğunu gösterir. Bunun için öncelikle kritik stok seviyesinin uygunluğu gözden geçirilmelidir.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376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5121"/>
            <a:ext cx="8229600" cy="667575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Kan Grupları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Kan grubu terimi genellikle bireyin eritrosit yüzey antijenlerinin kombinasyonunu ifade eder.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Eritrosit </a:t>
            </a:r>
            <a:r>
              <a:rPr lang="tr-TR" dirty="0"/>
              <a:t>yüzey antijenleri, bağışıklık sisteminin etkileşime girebileceği </a:t>
            </a:r>
            <a:r>
              <a:rPr lang="tr-TR" dirty="0" err="1"/>
              <a:t>glikolipit</a:t>
            </a:r>
            <a:r>
              <a:rPr lang="tr-TR" dirty="0"/>
              <a:t>, protein ya da </a:t>
            </a:r>
            <a:r>
              <a:rPr lang="tr-TR" dirty="0" err="1"/>
              <a:t>glikoprotein</a:t>
            </a:r>
            <a:r>
              <a:rPr lang="tr-TR" dirty="0"/>
              <a:t> yapısındaki spesifik moleküllerdir.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Kan </a:t>
            </a:r>
            <a:r>
              <a:rPr lang="tr-TR" dirty="0"/>
              <a:t>grubu sistemleri bir gen veya gen kompleksi tarafından belirlenen bir veya daha fazla antijenden oluşan sistemler olarak tanımlanır.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Uluslararası </a:t>
            </a:r>
            <a:r>
              <a:rPr lang="tr-TR" dirty="0"/>
              <a:t>Kan Transfüzyonu Derneği (International </a:t>
            </a:r>
            <a:r>
              <a:rPr lang="tr-TR" dirty="0" err="1"/>
              <a:t>Society</a:t>
            </a:r>
            <a:r>
              <a:rPr lang="tr-TR" dirty="0"/>
              <a:t> of Blood </a:t>
            </a:r>
            <a:r>
              <a:rPr lang="tr-TR" dirty="0" err="1"/>
              <a:t>Transfusion</a:t>
            </a:r>
            <a:r>
              <a:rPr lang="tr-TR" dirty="0"/>
              <a:t>, ISBT) kayıtlarına göre, 2023 yılı Temmuz ayı itibarıyla, 50 gen tarafından belirlenen ve 360 kan grubu antijenine dayanan 45 kan grubu sistemi tanımlanmıştır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3609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Kan grubu sistemleri arasında, </a:t>
            </a:r>
            <a:r>
              <a:rPr lang="tr-TR" dirty="0" smtClean="0"/>
              <a:t>transfüzyon açısından </a:t>
            </a:r>
            <a:r>
              <a:rPr lang="tr-TR" dirty="0"/>
              <a:t>en önemli olanı AB0 kan grubu sistemidir. Çünkü, </a:t>
            </a:r>
            <a:r>
              <a:rPr lang="tr-TR" dirty="0" smtClean="0"/>
              <a:t>A ve B antijenlerini taşımayan bireylerin serumunda </a:t>
            </a:r>
            <a:r>
              <a:rPr lang="tr-TR" u="sng" dirty="0"/>
              <a:t>anti-A ve anti-B </a:t>
            </a:r>
            <a:r>
              <a:rPr lang="tr-TR" u="sng" dirty="0" smtClean="0"/>
              <a:t>antikorları </a:t>
            </a:r>
            <a:r>
              <a:rPr lang="tr-TR" u="sng" dirty="0"/>
              <a:t>doğal olarak bulunur</a:t>
            </a:r>
            <a:r>
              <a:rPr lang="tr-TR" dirty="0"/>
              <a:t> </a:t>
            </a:r>
            <a:r>
              <a:rPr lang="tr-TR" dirty="0" smtClean="0"/>
              <a:t>ve bunlar </a:t>
            </a:r>
            <a:r>
              <a:rPr lang="tr-TR" dirty="0"/>
              <a:t>nakledilen eritrositlerin </a:t>
            </a:r>
            <a:r>
              <a:rPr lang="tr-TR" dirty="0" smtClean="0"/>
              <a:t>yüzeyindeki A ve B </a:t>
            </a:r>
            <a:r>
              <a:rPr lang="tr-TR" dirty="0"/>
              <a:t>antijenlerine saldırabilir</a:t>
            </a:r>
            <a:r>
              <a:rPr lang="tr-TR" dirty="0" smtClean="0"/>
              <a:t>.</a:t>
            </a:r>
          </a:p>
          <a:p>
            <a:pPr lvl="1"/>
            <a:r>
              <a:rPr lang="tr-TR" dirty="0"/>
              <a:t>AB0 kan grubu sistemi önceden tahmin </a:t>
            </a:r>
            <a:r>
              <a:rPr lang="tr-TR" dirty="0" smtClean="0"/>
              <a:t>edilen (doğal) </a:t>
            </a:r>
            <a:r>
              <a:rPr lang="tr-TR" dirty="0"/>
              <a:t>antikor varlığına sahip tek sistemdir.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Diğer kan grubu sistemleri arasında </a:t>
            </a:r>
            <a:r>
              <a:rPr lang="tr-TR" dirty="0" err="1" smtClean="0"/>
              <a:t>immünojenitesi</a:t>
            </a:r>
            <a:r>
              <a:rPr lang="tr-TR" dirty="0" smtClean="0"/>
              <a:t> en yüksek olan antijen D antijeni olduğu için, </a:t>
            </a:r>
            <a:r>
              <a:rPr lang="tr-TR" dirty="0" err="1"/>
              <a:t>Rh</a:t>
            </a:r>
            <a:r>
              <a:rPr lang="tr-TR" dirty="0"/>
              <a:t> sistemi </a:t>
            </a:r>
            <a:r>
              <a:rPr lang="tr-TR" dirty="0" smtClean="0"/>
              <a:t>transfüzyon açısından AB0 sisteminin ardından ikinci sırada önemli olan kan grubu sistemidir.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8058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76230"/>
              </p:ext>
            </p:extLst>
          </p:nvPr>
        </p:nvGraphicFramePr>
        <p:xfrm>
          <a:off x="1619672" y="2204864"/>
          <a:ext cx="6096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Eritrosit yüzeyindeki antijenler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Serumdaki antikorlar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anti-A, anti-B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anti-B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anti-A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A, 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42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Transfüzyon yapılabilmesi için, </a:t>
            </a:r>
            <a:r>
              <a:rPr lang="tr-TR" b="1" u="sng" dirty="0" smtClean="0"/>
              <a:t>vericinin (</a:t>
            </a:r>
            <a:r>
              <a:rPr lang="tr-TR" b="1" u="sng" dirty="0" err="1" smtClean="0"/>
              <a:t>donörün</a:t>
            </a:r>
            <a:r>
              <a:rPr lang="tr-TR" b="1" u="sng" dirty="0" smtClean="0"/>
              <a:t>) eritrositlerinin yüzeyindeki antijenlere karşı </a:t>
            </a:r>
            <a:r>
              <a:rPr lang="tr-TR" b="1" u="sng" dirty="0"/>
              <a:t>alıcının </a:t>
            </a:r>
            <a:r>
              <a:rPr lang="tr-TR" b="1" u="sng" dirty="0" smtClean="0"/>
              <a:t>serumunda</a:t>
            </a:r>
            <a:r>
              <a:rPr lang="tr-TR" u="sng" dirty="0"/>
              <a:t> </a:t>
            </a:r>
            <a:r>
              <a:rPr lang="tr-TR" b="1" u="sng" dirty="0" smtClean="0"/>
              <a:t>antikor olmaması gerekir</a:t>
            </a:r>
            <a:r>
              <a:rPr lang="tr-TR" u="sng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0Rh- eritrositlerin yüzeyinde A, B ve D antijenleri olmadığı için, </a:t>
            </a:r>
            <a:r>
              <a:rPr lang="tr-TR" b="1" u="sng" dirty="0"/>
              <a:t>0Rh-</a:t>
            </a:r>
            <a:r>
              <a:rPr lang="tr-TR" u="sng" dirty="0"/>
              <a:t> </a:t>
            </a:r>
            <a:r>
              <a:rPr lang="tr-TR" u="sng" dirty="0" smtClean="0"/>
              <a:t>kan grubuna sahip kişiler genel verici </a:t>
            </a:r>
            <a:r>
              <a:rPr lang="tr-TR" dirty="0" smtClean="0"/>
              <a:t>olarak kabul edilir ve </a:t>
            </a:r>
            <a:r>
              <a:rPr lang="tr-TR" b="1" u="sng" dirty="0" smtClean="0"/>
              <a:t>acil durumlarda </a:t>
            </a:r>
            <a:r>
              <a:rPr lang="tr-TR" dirty="0" smtClean="0"/>
              <a:t>hastanın kan grubundan eritrosit süspansiyonu bulunamadığı takdirde </a:t>
            </a:r>
            <a:r>
              <a:rPr lang="tr-TR" u="sng" dirty="0" smtClean="0"/>
              <a:t>hastalara </a:t>
            </a:r>
            <a:r>
              <a:rPr lang="tr-TR" b="1" u="sng" dirty="0" smtClean="0"/>
              <a:t>(alıcılara) 0Rh- eritrosit süspansiyonu verilebilir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346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413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685800">
                <a:tc rowSpan="2" gridSpan="2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tr-TR" sz="3600" b="1" dirty="0" smtClean="0"/>
                        <a:t>Verici</a:t>
                      </a:r>
                      <a:r>
                        <a:rPr lang="tr-TR" sz="3600" b="1" baseline="0" dirty="0" smtClean="0"/>
                        <a:t> (</a:t>
                      </a:r>
                      <a:r>
                        <a:rPr lang="tr-TR" sz="3600" b="1" baseline="0" dirty="0" err="1" smtClean="0"/>
                        <a:t>Donör</a:t>
                      </a:r>
                      <a:r>
                        <a:rPr lang="tr-TR" sz="3600" b="1" baseline="0" dirty="0" smtClean="0"/>
                        <a:t>)</a:t>
                      </a:r>
                      <a:endParaRPr lang="tr-TR" sz="3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85800">
                <a:tc gridSpan="2"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AB-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AB+</a:t>
                      </a:r>
                      <a:endParaRPr lang="tr-TR" dirty="0"/>
                    </a:p>
                  </a:txBody>
                  <a:tcPr/>
                </a:tc>
              </a:tr>
              <a:tr h="685800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600" b="1" dirty="0" smtClean="0"/>
                        <a:t>Alıcı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AB+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58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AB-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58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58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58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58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58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58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67" y="2204864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24944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67" y="3573016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21088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941168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309320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24943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22695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661247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6791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204864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1087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941168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0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22695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04863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24942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73015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56791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24941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56789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204864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556791"/>
            <a:ext cx="304200" cy="32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5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735" y="404664"/>
            <a:ext cx="8229600" cy="1368152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1000 kişi başına kan bağışı sayıları</a:t>
            </a:r>
          </a:p>
          <a:p>
            <a:pPr marL="0" indent="0" algn="ctr">
              <a:buNone/>
            </a:pPr>
            <a:r>
              <a:rPr lang="tr-TR" smtClean="0"/>
              <a:t>(</a:t>
            </a:r>
            <a:r>
              <a:rPr lang="tr-TR" smtClean="0"/>
              <a:t>2013 </a:t>
            </a:r>
            <a:r>
              <a:rPr lang="tr-TR" dirty="0" smtClean="0"/>
              <a:t>yılı WHO verisi)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1945820"/>
            <a:ext cx="9144000" cy="423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Transfüzyon Talebinin </a:t>
            </a:r>
            <a:r>
              <a:rPr lang="tr-TR" b="1" dirty="0" err="1" smtClean="0"/>
              <a:t>Aciliyet</a:t>
            </a:r>
            <a:r>
              <a:rPr lang="tr-TR" b="1" dirty="0" smtClean="0"/>
              <a:t> Durumu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Çok </a:t>
            </a:r>
            <a:r>
              <a:rPr lang="tr-TR" b="1" dirty="0" smtClean="0"/>
              <a:t>Acil</a:t>
            </a:r>
            <a:r>
              <a:rPr lang="tr-TR" b="1" dirty="0"/>
              <a:t>: </a:t>
            </a:r>
            <a:r>
              <a:rPr lang="tr-TR" dirty="0"/>
              <a:t>Kan bileşeni 15 dakika içinde temin edilmelidir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Acil: </a:t>
            </a:r>
            <a:r>
              <a:rPr lang="tr-TR" dirty="0"/>
              <a:t>Kan bileşeni 1</a:t>
            </a:r>
            <a:r>
              <a:rPr lang="tr-TR" dirty="0" smtClean="0"/>
              <a:t> </a:t>
            </a:r>
            <a:r>
              <a:rPr lang="tr-TR" dirty="0"/>
              <a:t>saat içinde temin edilmelidir.</a:t>
            </a:r>
          </a:p>
          <a:p>
            <a:endParaRPr lang="tr-TR" dirty="0" smtClean="0"/>
          </a:p>
          <a:p>
            <a:r>
              <a:rPr lang="tr-TR" b="1" dirty="0" smtClean="0"/>
              <a:t>Öncelikli</a:t>
            </a:r>
            <a:r>
              <a:rPr lang="tr-TR" b="1" dirty="0"/>
              <a:t>: </a:t>
            </a:r>
            <a:r>
              <a:rPr lang="tr-TR" dirty="0"/>
              <a:t>Kan bileşeni 3 saat içinde temin edilmelidir.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6074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-30832"/>
            <a:ext cx="8229600" cy="72352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Cross-</a:t>
            </a:r>
            <a:r>
              <a:rPr lang="tr-TR" sz="3600" b="1" dirty="0" err="1" smtClean="0"/>
              <a:t>Match</a:t>
            </a:r>
            <a:r>
              <a:rPr lang="tr-TR" sz="3600" b="1" dirty="0" smtClean="0"/>
              <a:t> (Çapraz Karşılaştırma) Testi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Test tüpünde transfüzyon denemesidir.</a:t>
            </a:r>
          </a:p>
          <a:p>
            <a:endParaRPr lang="tr-TR" dirty="0"/>
          </a:p>
          <a:p>
            <a:r>
              <a:rPr lang="tr-TR" dirty="0"/>
              <a:t>Test ortamı </a:t>
            </a:r>
            <a:r>
              <a:rPr lang="tr-TR" dirty="0" smtClean="0"/>
              <a:t>(in </a:t>
            </a:r>
            <a:r>
              <a:rPr lang="tr-TR" dirty="0" err="1" smtClean="0"/>
              <a:t>vitro</a:t>
            </a:r>
            <a:r>
              <a:rPr lang="tr-TR" dirty="0" smtClean="0"/>
              <a:t>) ile </a:t>
            </a:r>
            <a:r>
              <a:rPr lang="tr-TR" dirty="0"/>
              <a:t>canlı </a:t>
            </a:r>
            <a:r>
              <a:rPr lang="tr-TR" dirty="0" smtClean="0"/>
              <a:t>ortamı (in </a:t>
            </a:r>
            <a:r>
              <a:rPr lang="tr-TR" dirty="0" err="1" smtClean="0"/>
              <a:t>vivo</a:t>
            </a:r>
            <a:r>
              <a:rPr lang="tr-TR" dirty="0" smtClean="0"/>
              <a:t>) </a:t>
            </a:r>
            <a:r>
              <a:rPr lang="tr-TR" dirty="0"/>
              <a:t>aynı olmadığından dolayı, </a:t>
            </a:r>
            <a:r>
              <a:rPr lang="tr-TR" u="sng" dirty="0" err="1" smtClean="0"/>
              <a:t>cross-match</a:t>
            </a:r>
            <a:r>
              <a:rPr lang="tr-TR" u="sng" dirty="0" smtClean="0"/>
              <a:t> uyumu </a:t>
            </a:r>
            <a:r>
              <a:rPr lang="tr-TR" u="sng" dirty="0"/>
              <a:t>bir </a:t>
            </a:r>
            <a:r>
              <a:rPr lang="tr-TR" u="sng" dirty="0" smtClean="0"/>
              <a:t>sorun </a:t>
            </a:r>
            <a:r>
              <a:rPr lang="tr-TR" u="sng" dirty="0"/>
              <a:t>çıkmayacağını %100 garanti etmez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lvl="0"/>
            <a:r>
              <a:rPr lang="tr-TR" b="1" u="sng" dirty="0" err="1"/>
              <a:t>Major</a:t>
            </a:r>
            <a:r>
              <a:rPr lang="tr-TR" b="1" u="sng" dirty="0"/>
              <a:t> </a:t>
            </a:r>
            <a:r>
              <a:rPr lang="tr-TR" b="1" u="sng" dirty="0" err="1" smtClean="0"/>
              <a:t>cross-match</a:t>
            </a:r>
            <a:r>
              <a:rPr lang="tr-TR" dirty="0"/>
              <a:t>, </a:t>
            </a:r>
            <a:r>
              <a:rPr lang="tr-TR" dirty="0" smtClean="0"/>
              <a:t>alıcı </a:t>
            </a:r>
            <a:r>
              <a:rPr lang="tr-TR" dirty="0"/>
              <a:t>serumunda verici eritrositlerine karşı </a:t>
            </a:r>
            <a:r>
              <a:rPr lang="tr-TR" dirty="0" smtClean="0"/>
              <a:t>antikor olup olmadığını </a:t>
            </a:r>
            <a:r>
              <a:rPr lang="tr-TR" dirty="0"/>
              <a:t>tespit etmek için kullanılır</a:t>
            </a:r>
            <a:r>
              <a:rPr lang="tr-TR" dirty="0" smtClean="0"/>
              <a:t>. </a:t>
            </a:r>
            <a:r>
              <a:rPr lang="tr-TR" u="sng" dirty="0" smtClean="0"/>
              <a:t>Alıcı </a:t>
            </a:r>
            <a:r>
              <a:rPr lang="tr-TR" u="sng" dirty="0"/>
              <a:t>serumu ile </a:t>
            </a:r>
            <a:r>
              <a:rPr lang="tr-TR" u="sng" dirty="0" smtClean="0"/>
              <a:t>verici </a:t>
            </a:r>
            <a:r>
              <a:rPr lang="tr-TR" u="sng" dirty="0"/>
              <a:t>eritrositleri in </a:t>
            </a:r>
            <a:r>
              <a:rPr lang="tr-TR" u="sng" dirty="0" err="1"/>
              <a:t>vitro</a:t>
            </a:r>
            <a:r>
              <a:rPr lang="tr-TR" u="sng" dirty="0"/>
              <a:t> olarak </a:t>
            </a:r>
            <a:r>
              <a:rPr lang="tr-TR" u="sng" dirty="0" smtClean="0"/>
              <a:t>karşılaştırılır</a:t>
            </a:r>
            <a:r>
              <a:rPr lang="tr-TR" dirty="0" smtClean="0"/>
              <a:t>. 5 </a:t>
            </a:r>
            <a:r>
              <a:rPr lang="tr-TR" dirty="0" err="1"/>
              <a:t>mL’den</a:t>
            </a:r>
            <a:r>
              <a:rPr lang="tr-TR" dirty="0"/>
              <a:t> fazla eritrosit içeren ürünler için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cross</a:t>
            </a:r>
            <a:r>
              <a:rPr lang="tr-TR" dirty="0" err="1"/>
              <a:t>-</a:t>
            </a:r>
            <a:r>
              <a:rPr lang="tr-TR" dirty="0" err="1" smtClean="0"/>
              <a:t>match</a:t>
            </a:r>
            <a:r>
              <a:rPr lang="tr-TR" dirty="0" smtClean="0"/>
              <a:t> </a:t>
            </a:r>
            <a:r>
              <a:rPr lang="tr-TR" dirty="0"/>
              <a:t>yapılmalıdır.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lvl="0"/>
            <a:r>
              <a:rPr lang="tr-TR" b="1" u="sng" dirty="0" err="1"/>
              <a:t>Minor</a:t>
            </a:r>
            <a:r>
              <a:rPr lang="tr-TR" b="1" u="sng" dirty="0"/>
              <a:t> </a:t>
            </a:r>
            <a:r>
              <a:rPr lang="tr-TR" b="1" u="sng" dirty="0" err="1" smtClean="0"/>
              <a:t>cross-match</a:t>
            </a:r>
            <a:r>
              <a:rPr lang="tr-TR" dirty="0"/>
              <a:t>, verici serumunda </a:t>
            </a:r>
            <a:r>
              <a:rPr lang="tr-TR" dirty="0" smtClean="0"/>
              <a:t>alıcı </a:t>
            </a:r>
            <a:r>
              <a:rPr lang="tr-TR" dirty="0"/>
              <a:t>eritrositlerine </a:t>
            </a:r>
            <a:r>
              <a:rPr lang="tr-TR" dirty="0" smtClean="0"/>
              <a:t>karşı antikor olup olmadığını </a:t>
            </a:r>
            <a:r>
              <a:rPr lang="tr-TR" dirty="0"/>
              <a:t>tespit etmek için </a:t>
            </a:r>
            <a:r>
              <a:rPr lang="tr-TR" dirty="0" smtClean="0"/>
              <a:t>kullanılır. Verici serumu ile </a:t>
            </a:r>
            <a:r>
              <a:rPr lang="tr-TR" dirty="0"/>
              <a:t>alıcı eritrositleri </a:t>
            </a:r>
            <a:r>
              <a:rPr lang="tr-TR" dirty="0" smtClean="0"/>
              <a:t>in </a:t>
            </a:r>
            <a:r>
              <a:rPr lang="tr-TR" dirty="0" err="1" smtClean="0"/>
              <a:t>vitro</a:t>
            </a:r>
            <a:r>
              <a:rPr lang="tr-TR" dirty="0" smtClean="0"/>
              <a:t> olarak karşılaştırılır. Rutin olarak yapılması gereksizdir.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254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Türkiye’de, </a:t>
            </a:r>
            <a:r>
              <a:rPr lang="tr-TR" dirty="0"/>
              <a:t>güvenli kan ihtiyacının karşılanması sorumluluğu </a:t>
            </a:r>
            <a:r>
              <a:rPr lang="tr-TR" dirty="0" smtClean="0"/>
              <a:t>Türk </a:t>
            </a:r>
            <a:r>
              <a:rPr lang="tr-TR" dirty="0" err="1"/>
              <a:t>Kızılayına</a:t>
            </a:r>
            <a:r>
              <a:rPr lang="tr-TR" dirty="0"/>
              <a:t> verilmiştir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b="1" dirty="0" smtClean="0"/>
              <a:t>Kızılay</a:t>
            </a:r>
            <a:r>
              <a:rPr lang="tr-TR" dirty="0" smtClean="0"/>
              <a:t>, </a:t>
            </a:r>
            <a:r>
              <a:rPr lang="tr-TR" dirty="0"/>
              <a:t>69 Kan Bağışı </a:t>
            </a:r>
            <a:r>
              <a:rPr lang="tr-TR" dirty="0" smtClean="0"/>
              <a:t>Merkezi (</a:t>
            </a:r>
            <a:r>
              <a:rPr lang="tr-TR" b="1" dirty="0" smtClean="0"/>
              <a:t>KBM</a:t>
            </a:r>
            <a:r>
              <a:rPr lang="tr-TR" dirty="0" smtClean="0"/>
              <a:t>) ve 18 </a:t>
            </a:r>
            <a:r>
              <a:rPr lang="tr-TR" dirty="0"/>
              <a:t>Bölge Kan </a:t>
            </a:r>
            <a:r>
              <a:rPr lang="tr-TR" dirty="0" smtClean="0"/>
              <a:t>Merkezi (</a:t>
            </a:r>
            <a:r>
              <a:rPr lang="tr-TR" b="1" dirty="0" smtClean="0"/>
              <a:t>BKM</a:t>
            </a:r>
            <a:r>
              <a:rPr lang="tr-TR" dirty="0" smtClean="0"/>
              <a:t>) ile </a:t>
            </a:r>
            <a:r>
              <a:rPr lang="tr-TR" dirty="0"/>
              <a:t>bu alanda gelişmiş uluslararası </a:t>
            </a:r>
            <a:r>
              <a:rPr lang="tr-TR" dirty="0" smtClean="0"/>
              <a:t>standartlarda hizmet sunumu yapmaktadır.</a:t>
            </a:r>
          </a:p>
          <a:p>
            <a:pPr lvl="1"/>
            <a:r>
              <a:rPr lang="tr-TR" dirty="0"/>
              <a:t>Kan bağışı </a:t>
            </a:r>
            <a:r>
              <a:rPr lang="tr-TR" dirty="0" smtClean="0"/>
              <a:t>merkezleri, bağışçıdan </a:t>
            </a:r>
            <a:r>
              <a:rPr lang="tr-TR" dirty="0"/>
              <a:t>kan </a:t>
            </a:r>
            <a:r>
              <a:rPr lang="tr-TR" dirty="0" smtClean="0"/>
              <a:t>alan ve henüz bileşenlerine ayrıştırılmamış olan bu kanları bölge kan merkezine nakleden birimlerdir. İşleyiş </a:t>
            </a:r>
            <a:r>
              <a:rPr lang="tr-TR" dirty="0"/>
              <a:t>yönünden bölge kan merkezine bağlı olarak </a:t>
            </a:r>
            <a:r>
              <a:rPr lang="tr-TR" dirty="0" smtClean="0"/>
              <a:t>çalışır. </a:t>
            </a:r>
          </a:p>
          <a:p>
            <a:pPr lvl="1"/>
            <a:r>
              <a:rPr lang="tr-TR" dirty="0"/>
              <a:t>Bölge kan </a:t>
            </a:r>
            <a:r>
              <a:rPr lang="tr-TR" dirty="0" smtClean="0"/>
              <a:t>merkezleri, </a:t>
            </a:r>
            <a:r>
              <a:rPr lang="tr-TR" dirty="0"/>
              <a:t>kendi bölgesindeki kan </a:t>
            </a:r>
            <a:r>
              <a:rPr lang="tr-TR" dirty="0" smtClean="0"/>
              <a:t>bağışı merkezleri ve </a:t>
            </a:r>
            <a:r>
              <a:rPr lang="tr-TR" dirty="0"/>
              <a:t>transfüzyon merkezleri ile </a:t>
            </a:r>
            <a:r>
              <a:rPr lang="tr-TR" dirty="0" smtClean="0"/>
              <a:t>iş birliği içinde çalışan, </a:t>
            </a:r>
            <a:r>
              <a:rPr lang="tr-TR" dirty="0"/>
              <a:t>kan bankacılığı ile ilgili bütün iş ve </a:t>
            </a:r>
            <a:r>
              <a:rPr lang="tr-TR" dirty="0" smtClean="0"/>
              <a:t>işlemlerin (gruplama, tarama, bileşen hazırlama, etiketleme, depolama, dağıtım) yapılabildiği birimlerdir.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8051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3467"/>
            <a:ext cx="8229600" cy="60722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Akut Transfüzyon Reaksiyonları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Akut transfüzyon reaksiyonları, transfüzyon sırasında veya </a:t>
            </a:r>
            <a:r>
              <a:rPr lang="tr-TR" dirty="0" smtClean="0"/>
              <a:t>transfüzyonu izleyen </a:t>
            </a:r>
            <a:r>
              <a:rPr lang="tr-TR" u="sng" dirty="0"/>
              <a:t>24 saat içinde oluşan </a:t>
            </a:r>
            <a:r>
              <a:rPr lang="tr-TR" dirty="0"/>
              <a:t>reaksiyonlardır.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Genellikle </a:t>
            </a:r>
            <a:r>
              <a:rPr lang="tr-TR" dirty="0"/>
              <a:t>transfüzyon sırasında veya transfüzyonu izleyen ilk saatlerde ortaya çıkar. Bu nedenle, </a:t>
            </a:r>
            <a:r>
              <a:rPr lang="tr-TR" dirty="0" smtClean="0"/>
              <a:t>transfüzyonun </a:t>
            </a:r>
            <a:r>
              <a:rPr lang="tr-TR" u="sng" dirty="0"/>
              <a:t>ilk 15 dakikası </a:t>
            </a:r>
            <a:r>
              <a:rPr lang="tr-TR" dirty="0"/>
              <a:t>daha yoğun olacak şekilde, transfüzyonun </a:t>
            </a:r>
            <a:r>
              <a:rPr lang="tr-TR" u="sng" dirty="0"/>
              <a:t>tamamlanmasından 1 saat sonrasına kadar</a:t>
            </a:r>
            <a:r>
              <a:rPr lang="tr-TR" dirty="0"/>
              <a:t> hasta yakından gözlenmelidir. </a:t>
            </a:r>
            <a:endParaRPr lang="tr-TR" dirty="0" smtClean="0"/>
          </a:p>
          <a:p>
            <a:pPr lvl="1"/>
            <a:r>
              <a:rPr lang="tr-TR" dirty="0"/>
              <a:t>Transfüzyon öncesi hastanın </a:t>
            </a:r>
            <a:r>
              <a:rPr lang="tr-TR" dirty="0" err="1" smtClean="0"/>
              <a:t>vital</a:t>
            </a:r>
            <a:r>
              <a:rPr lang="tr-TR" dirty="0" smtClean="0"/>
              <a:t> </a:t>
            </a:r>
            <a:r>
              <a:rPr lang="tr-TR" dirty="0"/>
              <a:t>bulguları ölçülüp kaydedilir. Transfüzyon ile yetkilendirilmiş personelin transfüzyonun ilk 15 dakikası boyunca hastaya refakat etmesi zorunludur. </a:t>
            </a:r>
            <a:r>
              <a:rPr lang="tr-TR" dirty="0" smtClean="0"/>
              <a:t>Transfüzyonun </a:t>
            </a:r>
            <a:r>
              <a:rPr lang="tr-TR" dirty="0"/>
              <a:t>ilk dakikalarında </a:t>
            </a:r>
            <a:r>
              <a:rPr lang="tr-TR" dirty="0" err="1"/>
              <a:t>infüzyon</a:t>
            </a:r>
            <a:r>
              <a:rPr lang="tr-TR" dirty="0"/>
              <a:t> hızı yavaş olmalıdır. Transfüzyonun 15. dakikasında, </a:t>
            </a:r>
            <a:r>
              <a:rPr lang="tr-TR" dirty="0" err="1" smtClean="0"/>
              <a:t>vital</a:t>
            </a:r>
            <a:r>
              <a:rPr lang="tr-TR" dirty="0" smtClean="0"/>
              <a:t> </a:t>
            </a:r>
            <a:r>
              <a:rPr lang="tr-TR" dirty="0"/>
              <a:t>bulgular tekrar değerlendirilir. Eğer bir sorun yoksa transfüzyon hızı </a:t>
            </a:r>
            <a:r>
              <a:rPr lang="tr-TR" dirty="0" smtClean="0"/>
              <a:t>arttırılır. Transfüzyon </a:t>
            </a:r>
            <a:r>
              <a:rPr lang="tr-TR" dirty="0"/>
              <a:t>süresince </a:t>
            </a:r>
            <a:r>
              <a:rPr lang="tr-TR" u="sng" dirty="0"/>
              <a:t>her 30 dakikada bir </a:t>
            </a:r>
            <a:r>
              <a:rPr lang="tr-TR" dirty="0"/>
              <a:t>ve </a:t>
            </a:r>
            <a:r>
              <a:rPr lang="tr-TR" dirty="0" smtClean="0"/>
              <a:t>transfüzyonun tamamlanmasını </a:t>
            </a:r>
            <a:r>
              <a:rPr lang="tr-TR" dirty="0"/>
              <a:t>izleyen </a:t>
            </a:r>
            <a:r>
              <a:rPr lang="tr-TR" u="sng" dirty="0"/>
              <a:t>birinci saatte </a:t>
            </a:r>
            <a:r>
              <a:rPr lang="tr-TR" u="sng" dirty="0" err="1" smtClean="0"/>
              <a:t>vital</a:t>
            </a:r>
            <a:r>
              <a:rPr lang="tr-TR" u="sng" dirty="0" smtClean="0"/>
              <a:t> bulgular tekrar </a:t>
            </a:r>
            <a:r>
              <a:rPr lang="tr-TR" u="sng" dirty="0"/>
              <a:t>kaydedilmelidir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Akut </a:t>
            </a:r>
            <a:r>
              <a:rPr lang="tr-TR" dirty="0"/>
              <a:t>transfüzyon </a:t>
            </a:r>
            <a:r>
              <a:rPr lang="tr-TR" dirty="0" smtClean="0"/>
              <a:t>reaksiyonundan </a:t>
            </a:r>
            <a:r>
              <a:rPr lang="tr-TR" u="sng" dirty="0" smtClean="0"/>
              <a:t>şüphe </a:t>
            </a:r>
            <a:r>
              <a:rPr lang="tr-TR" u="sng" dirty="0"/>
              <a:t>edildiğinde dahi transfüzyon hemen </a:t>
            </a:r>
            <a:r>
              <a:rPr lang="tr-TR" u="sng" dirty="0" smtClean="0"/>
              <a:t>durdurulmalı </a:t>
            </a:r>
            <a:r>
              <a:rPr lang="tr-TR" dirty="0" smtClean="0"/>
              <a:t>ve </a:t>
            </a:r>
            <a:r>
              <a:rPr lang="tr-TR" dirty="0"/>
              <a:t>gerekli uygulamalar başlatılmalıdır.</a:t>
            </a:r>
          </a:p>
        </p:txBody>
      </p:sp>
    </p:spTree>
    <p:extLst>
      <p:ext uri="{BB962C8B-B14F-4D97-AF65-F5344CB8AC3E}">
        <p14:creationId xmlns:p14="http://schemas.microsoft.com/office/powerpoint/2010/main" val="4263720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r>
              <a:rPr lang="tr-TR" dirty="0"/>
              <a:t>Transfüzyon reaksiyonu ile ilişkili olabilecek belirti ve bulgular şunlardır:</a:t>
            </a:r>
          </a:p>
          <a:p>
            <a:pPr lvl="1"/>
            <a:r>
              <a:rPr lang="tr-TR" b="1" dirty="0"/>
              <a:t>Ateş</a:t>
            </a:r>
            <a:r>
              <a:rPr lang="tr-TR" dirty="0"/>
              <a:t>: Vücut sıcaklığının başlangıç değerine göre 1°C’nin üzerinde artması olarak tanımlanır. </a:t>
            </a:r>
            <a:r>
              <a:rPr lang="tr-TR" b="1" dirty="0"/>
              <a:t>Üşüme-titreme </a:t>
            </a:r>
            <a:r>
              <a:rPr lang="tr-TR" dirty="0"/>
              <a:t>eşlik edebilir.</a:t>
            </a:r>
          </a:p>
          <a:p>
            <a:pPr lvl="1"/>
            <a:r>
              <a:rPr lang="tr-TR" b="1" dirty="0"/>
              <a:t>Ağrı</a:t>
            </a:r>
            <a:r>
              <a:rPr lang="tr-TR" dirty="0"/>
              <a:t>: </a:t>
            </a:r>
            <a:r>
              <a:rPr lang="tr-TR" dirty="0" err="1"/>
              <a:t>İnfüzyon</a:t>
            </a:r>
            <a:r>
              <a:rPr lang="tr-TR" dirty="0"/>
              <a:t> alanında, göğüste, </a:t>
            </a:r>
            <a:r>
              <a:rPr lang="tr-TR" dirty="0" smtClean="0"/>
              <a:t>karında, sırtta vd. bölgelerde olabilir.</a:t>
            </a:r>
            <a:endParaRPr lang="tr-TR" dirty="0"/>
          </a:p>
          <a:p>
            <a:pPr lvl="1"/>
            <a:r>
              <a:rPr lang="tr-TR" b="1" dirty="0"/>
              <a:t>Kan basıncı </a:t>
            </a:r>
            <a:r>
              <a:rPr lang="tr-TR" dirty="0"/>
              <a:t>değişiklikleri: </a:t>
            </a:r>
            <a:r>
              <a:rPr lang="tr-TR" dirty="0" smtClean="0"/>
              <a:t>Hipotansiyon </a:t>
            </a:r>
            <a:r>
              <a:rPr lang="tr-TR" dirty="0"/>
              <a:t>veya hipertansiyon.</a:t>
            </a:r>
          </a:p>
          <a:p>
            <a:pPr lvl="1"/>
            <a:r>
              <a:rPr lang="tr-TR" b="1" dirty="0"/>
              <a:t>Solunum</a:t>
            </a:r>
            <a:r>
              <a:rPr lang="tr-TR" dirty="0"/>
              <a:t> </a:t>
            </a:r>
            <a:r>
              <a:rPr lang="tr-TR" dirty="0" smtClean="0"/>
              <a:t>sıkıntısı</a:t>
            </a:r>
            <a:endParaRPr lang="tr-TR" dirty="0"/>
          </a:p>
          <a:p>
            <a:pPr lvl="1"/>
            <a:r>
              <a:rPr lang="tr-TR" dirty="0"/>
              <a:t>Ciltte </a:t>
            </a:r>
            <a:r>
              <a:rPr lang="tr-TR" dirty="0" smtClean="0"/>
              <a:t>kızarıklık</a:t>
            </a:r>
            <a:endParaRPr lang="tr-TR" dirty="0"/>
          </a:p>
          <a:p>
            <a:pPr lvl="1"/>
            <a:r>
              <a:rPr lang="tr-TR" dirty="0"/>
              <a:t>Bulantı: Kusma eşlik edebilir.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357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Kızılay Bölge Kan Merkezleri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" y="1844824"/>
            <a:ext cx="916305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56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Transfüzyon </a:t>
            </a:r>
            <a:r>
              <a:rPr lang="tr-TR" dirty="0" smtClean="0"/>
              <a:t>merkezleri (TM), </a:t>
            </a:r>
            <a:r>
              <a:rPr lang="tr-TR" u="sng" dirty="0" smtClean="0"/>
              <a:t>acil </a:t>
            </a:r>
            <a:r>
              <a:rPr lang="tr-TR" u="sng" dirty="0"/>
              <a:t>durumlar dışında kan bağışçısından kan alma yetkisi olmayan</a:t>
            </a:r>
            <a:r>
              <a:rPr lang="tr-TR" dirty="0"/>
              <a:t>, </a:t>
            </a:r>
            <a:r>
              <a:rPr lang="tr-TR" dirty="0" smtClean="0"/>
              <a:t>gerekli </a:t>
            </a:r>
            <a:r>
              <a:rPr lang="tr-TR" dirty="0"/>
              <a:t>olan her tür kan ve </a:t>
            </a:r>
            <a:r>
              <a:rPr lang="tr-TR" u="sng" dirty="0"/>
              <a:t>kan bileşenini </a:t>
            </a:r>
            <a:r>
              <a:rPr lang="tr-TR" u="sng" dirty="0" smtClean="0"/>
              <a:t>bağlı </a:t>
            </a:r>
            <a:r>
              <a:rPr lang="tr-TR" u="sng" dirty="0"/>
              <a:t>bulunduğu </a:t>
            </a:r>
            <a:r>
              <a:rPr lang="tr-TR" u="sng" dirty="0" err="1"/>
              <a:t>BKM’den</a:t>
            </a:r>
            <a:r>
              <a:rPr lang="tr-TR" dirty="0"/>
              <a:t> aralarında imzalanan protokole uygun olarak </a:t>
            </a:r>
            <a:r>
              <a:rPr lang="tr-TR" u="sng" dirty="0" smtClean="0"/>
              <a:t>temin eden </a:t>
            </a:r>
            <a:r>
              <a:rPr lang="tr-TR" dirty="0" smtClean="0"/>
              <a:t>ve </a:t>
            </a:r>
            <a:r>
              <a:rPr lang="tr-TR" dirty="0"/>
              <a:t>transfüzyon için çapraz karşılaştırma ve gerek duyulan diğer testleri </a:t>
            </a:r>
            <a:r>
              <a:rPr lang="tr-TR" dirty="0" smtClean="0"/>
              <a:t>yapan birimdir.</a:t>
            </a:r>
          </a:p>
          <a:p>
            <a:endParaRPr lang="tr-TR" dirty="0"/>
          </a:p>
          <a:p>
            <a:r>
              <a:rPr lang="tr-TR" u="sng" dirty="0" smtClean="0"/>
              <a:t>Tüm </a:t>
            </a:r>
            <a:r>
              <a:rPr lang="tr-TR" u="sng" dirty="0"/>
              <a:t>yataklı tedavi kurumları </a:t>
            </a:r>
            <a:r>
              <a:rPr lang="tr-TR" dirty="0"/>
              <a:t>ile acil müdahale şartlarını taşıyan ve </a:t>
            </a:r>
            <a:r>
              <a:rPr lang="tr-TR" dirty="0" smtClean="0"/>
              <a:t>Sağlık Bakanlığının transfüzyon </a:t>
            </a:r>
            <a:r>
              <a:rPr lang="tr-TR" dirty="0"/>
              <a:t>uygulaması için gerekli </a:t>
            </a:r>
            <a:r>
              <a:rPr lang="tr-TR" dirty="0" smtClean="0"/>
              <a:t> gördüğü </a:t>
            </a:r>
            <a:r>
              <a:rPr lang="tr-TR" dirty="0"/>
              <a:t>sağlık </a:t>
            </a:r>
            <a:r>
              <a:rPr lang="tr-TR" dirty="0" smtClean="0"/>
              <a:t>kuruluşları </a:t>
            </a:r>
            <a:r>
              <a:rPr lang="tr-TR" u="sng" dirty="0" smtClean="0"/>
              <a:t>transfüzyon merkezi açar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 smtClean="0"/>
          </a:p>
          <a:p>
            <a:r>
              <a:rPr lang="tr-TR" u="sng" dirty="0" smtClean="0"/>
              <a:t>Transfüzyon merkezleri , idari </a:t>
            </a:r>
            <a:r>
              <a:rPr lang="tr-TR" u="sng" dirty="0"/>
              <a:t>açıdan kendi kurumuna bağlıdır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810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44824"/>
            <a:ext cx="9143999" cy="310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11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20480"/>
          </a:xfrm>
        </p:spPr>
        <p:txBody>
          <a:bodyPr>
            <a:normAutofit/>
          </a:bodyPr>
          <a:lstStyle/>
          <a:p>
            <a:r>
              <a:rPr lang="tr-TR" dirty="0" smtClean="0"/>
              <a:t>Hastanelerde </a:t>
            </a:r>
            <a:r>
              <a:rPr lang="tr-TR" u="sng" dirty="0" smtClean="0"/>
              <a:t>çok yaygın olarak kullanılan başlıca 3 kan ürünü </a:t>
            </a:r>
            <a:r>
              <a:rPr lang="tr-TR" dirty="0" smtClean="0"/>
              <a:t>vardır:</a:t>
            </a:r>
          </a:p>
          <a:p>
            <a:pPr lvl="1"/>
            <a:r>
              <a:rPr lang="tr-TR" dirty="0"/>
              <a:t>Eritrosit konsantresi (eritrosit </a:t>
            </a:r>
            <a:r>
              <a:rPr lang="tr-TR" dirty="0" smtClean="0"/>
              <a:t>süspansiyonu, </a:t>
            </a:r>
            <a:r>
              <a:rPr lang="tr-TR" b="1" dirty="0" smtClean="0"/>
              <a:t>ES</a:t>
            </a:r>
            <a:r>
              <a:rPr lang="tr-TR" dirty="0" smtClean="0"/>
              <a:t>): </a:t>
            </a:r>
          </a:p>
          <a:p>
            <a:pPr lvl="1"/>
            <a:r>
              <a:rPr lang="tr-TR" dirty="0" smtClean="0"/>
              <a:t>Taze donmuş plazma (</a:t>
            </a:r>
            <a:r>
              <a:rPr lang="tr-TR" b="1" dirty="0" smtClean="0"/>
              <a:t>TDP</a:t>
            </a:r>
            <a:r>
              <a:rPr lang="tr-TR" dirty="0" smtClean="0"/>
              <a:t>)</a:t>
            </a:r>
          </a:p>
          <a:p>
            <a:pPr lvl="1"/>
            <a:r>
              <a:rPr lang="tr-TR" b="1" dirty="0" err="1" smtClean="0"/>
              <a:t>Trombosit</a:t>
            </a:r>
            <a:r>
              <a:rPr lang="tr-TR" dirty="0" smtClean="0"/>
              <a:t> </a:t>
            </a:r>
            <a:r>
              <a:rPr lang="tr-TR" dirty="0"/>
              <a:t>konsantresi </a:t>
            </a:r>
            <a:r>
              <a:rPr lang="tr-TR" dirty="0" smtClean="0"/>
              <a:t>(</a:t>
            </a:r>
            <a:r>
              <a:rPr lang="tr-TR" dirty="0" err="1" smtClean="0"/>
              <a:t>trombosit</a:t>
            </a:r>
            <a:r>
              <a:rPr lang="tr-TR" dirty="0" smtClean="0"/>
              <a:t> süspansiyonu)</a:t>
            </a:r>
          </a:p>
          <a:p>
            <a:pPr lvl="2"/>
            <a:r>
              <a:rPr lang="tr-TR" dirty="0" smtClean="0"/>
              <a:t>Tek ünite</a:t>
            </a:r>
          </a:p>
          <a:p>
            <a:pPr lvl="2"/>
            <a:r>
              <a:rPr lang="tr-TR" dirty="0" err="1" smtClean="0"/>
              <a:t>Havuzlanmış</a:t>
            </a:r>
            <a:r>
              <a:rPr lang="tr-TR" dirty="0" smtClean="0"/>
              <a:t> (4-6 ünite)</a:t>
            </a:r>
          </a:p>
          <a:p>
            <a:pPr lvl="2"/>
            <a:r>
              <a:rPr lang="tr-TR" dirty="0" err="1" smtClean="0"/>
              <a:t>Aferez</a:t>
            </a:r>
            <a:r>
              <a:rPr lang="tr-TR" dirty="0" smtClean="0"/>
              <a:t> (bağışçıdan direkt </a:t>
            </a:r>
            <a:r>
              <a:rPr lang="tr-TR" dirty="0" err="1" smtClean="0"/>
              <a:t>trombosit</a:t>
            </a:r>
            <a:r>
              <a:rPr lang="tr-TR" dirty="0" smtClean="0"/>
              <a:t> elde edilmes</a:t>
            </a:r>
            <a:r>
              <a:rPr lang="tr-TR" dirty="0"/>
              <a:t>i</a:t>
            </a:r>
            <a:r>
              <a:rPr lang="tr-T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574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087216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17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2391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Transfüzyon </a:t>
            </a:r>
            <a:r>
              <a:rPr lang="tr-TR" b="1" dirty="0" err="1" smtClean="0"/>
              <a:t>Endikasyonları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ES, </a:t>
            </a:r>
            <a:r>
              <a:rPr lang="tr-TR" u="sng" dirty="0" smtClean="0"/>
              <a:t>aneminin</a:t>
            </a:r>
            <a:r>
              <a:rPr lang="tr-TR" dirty="0" smtClean="0"/>
              <a:t> </a:t>
            </a:r>
            <a:r>
              <a:rPr lang="tr-TR" u="sng" dirty="0" err="1"/>
              <a:t>hipoksiye</a:t>
            </a:r>
            <a:r>
              <a:rPr lang="tr-TR" dirty="0"/>
              <a:t> </a:t>
            </a:r>
            <a:r>
              <a:rPr lang="tr-TR" dirty="0" smtClean="0"/>
              <a:t>bağlı acil </a:t>
            </a:r>
            <a:r>
              <a:rPr lang="tr-TR" dirty="0"/>
              <a:t>tedavi gerektiren semptomlarının ortaya çıkması </a:t>
            </a:r>
            <a:r>
              <a:rPr lang="tr-TR" dirty="0" smtClean="0"/>
              <a:t>durumunda verilmelidir</a:t>
            </a:r>
            <a:r>
              <a:rPr lang="tr-TR" dirty="0"/>
              <a:t>. </a:t>
            </a:r>
            <a:r>
              <a:rPr lang="tr-TR" dirty="0" smtClean="0"/>
              <a:t>Bu semptomlar kısa </a:t>
            </a:r>
            <a:r>
              <a:rPr lang="tr-TR" dirty="0"/>
              <a:t>ve sık soluma, taşikardi, </a:t>
            </a:r>
            <a:r>
              <a:rPr lang="tr-TR" dirty="0" err="1"/>
              <a:t>senkop</a:t>
            </a:r>
            <a:r>
              <a:rPr lang="tr-TR" dirty="0"/>
              <a:t>, </a:t>
            </a:r>
            <a:r>
              <a:rPr lang="tr-TR" dirty="0" err="1"/>
              <a:t>serebral</a:t>
            </a:r>
            <a:r>
              <a:rPr lang="tr-TR" dirty="0"/>
              <a:t> </a:t>
            </a:r>
            <a:r>
              <a:rPr lang="tr-TR" dirty="0" err="1"/>
              <a:t>hipoksi</a:t>
            </a:r>
            <a:r>
              <a:rPr lang="tr-TR" dirty="0"/>
              <a:t> </a:t>
            </a:r>
            <a:r>
              <a:rPr lang="tr-TR" dirty="0" smtClean="0"/>
              <a:t>belirtileri ve göğüs ağrısıdır. Transfüzyon </a:t>
            </a:r>
            <a:r>
              <a:rPr lang="tr-TR" dirty="0"/>
              <a:t>kararı tek başına </a:t>
            </a:r>
            <a:r>
              <a:rPr lang="tr-TR" dirty="0" smtClean="0"/>
              <a:t>hemoglobin </a:t>
            </a:r>
            <a:r>
              <a:rPr lang="tr-TR" dirty="0"/>
              <a:t>değerine </a:t>
            </a:r>
            <a:r>
              <a:rPr lang="tr-TR" dirty="0" smtClean="0"/>
              <a:t>göre verilmemelidir. Solunum </a:t>
            </a:r>
            <a:r>
              <a:rPr lang="tr-TR" dirty="0"/>
              <a:t>yetmezliği, koroner arter </a:t>
            </a:r>
            <a:r>
              <a:rPr lang="tr-TR" dirty="0" smtClean="0"/>
              <a:t>hastalığı, </a:t>
            </a:r>
            <a:r>
              <a:rPr lang="tr-TR" dirty="0" err="1" smtClean="0"/>
              <a:t>serebrovasküler</a:t>
            </a:r>
            <a:r>
              <a:rPr lang="tr-TR" dirty="0" smtClean="0"/>
              <a:t> </a:t>
            </a:r>
            <a:r>
              <a:rPr lang="tr-TR" dirty="0"/>
              <a:t>hastalıklar ve orta-ağır derecede kalp yetmezliği gibi bazı durumlarda hemoglobin değeri </a:t>
            </a:r>
            <a:r>
              <a:rPr lang="tr-TR" dirty="0" smtClean="0"/>
              <a:t>çok düşük olmasa da </a:t>
            </a:r>
            <a:r>
              <a:rPr lang="tr-TR" dirty="0"/>
              <a:t>eritrosit transfüzyonuna gerek duyulabilir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Trombosit</a:t>
            </a:r>
            <a:r>
              <a:rPr lang="tr-TR" dirty="0" smtClean="0"/>
              <a:t> süspansiyonu</a:t>
            </a:r>
            <a:r>
              <a:rPr lang="tr-TR" u="sng" dirty="0" smtClean="0"/>
              <a:t>, </a:t>
            </a:r>
            <a:r>
              <a:rPr lang="tr-TR" u="sng" dirty="0" err="1" smtClean="0"/>
              <a:t>trombosit</a:t>
            </a:r>
            <a:r>
              <a:rPr lang="tr-TR" u="sng" dirty="0" smtClean="0"/>
              <a:t> sayısının az olması </a:t>
            </a:r>
            <a:r>
              <a:rPr lang="tr-TR" dirty="0" smtClean="0"/>
              <a:t>(</a:t>
            </a:r>
            <a:r>
              <a:rPr lang="tr-TR" dirty="0" err="1" smtClean="0"/>
              <a:t>trombositopeni</a:t>
            </a:r>
            <a:r>
              <a:rPr lang="tr-TR" dirty="0" smtClean="0"/>
              <a:t>) veya </a:t>
            </a:r>
            <a:r>
              <a:rPr lang="tr-TR" u="sng" dirty="0" err="1"/>
              <a:t>trombosit</a:t>
            </a:r>
            <a:r>
              <a:rPr lang="tr-TR" u="sng" dirty="0"/>
              <a:t> fonksiyon </a:t>
            </a:r>
            <a:r>
              <a:rPr lang="tr-TR" u="sng" dirty="0" smtClean="0"/>
              <a:t>bozukluğuna bağlı </a:t>
            </a:r>
            <a:r>
              <a:rPr lang="tr-TR" dirty="0"/>
              <a:t>kanamalarda </a:t>
            </a:r>
            <a:r>
              <a:rPr lang="tr-TR" dirty="0" smtClean="0"/>
              <a:t>kullanılır.</a:t>
            </a:r>
          </a:p>
          <a:p>
            <a:endParaRPr lang="tr-TR" dirty="0" smtClean="0"/>
          </a:p>
          <a:p>
            <a:r>
              <a:rPr lang="tr-TR" dirty="0" smtClean="0"/>
              <a:t>TDP, </a:t>
            </a:r>
            <a:r>
              <a:rPr lang="tr-TR" u="sng" dirty="0" smtClean="0"/>
              <a:t>faktör eksikliklerini yerine koymak için</a:t>
            </a:r>
            <a:r>
              <a:rPr lang="tr-TR" dirty="0" smtClean="0"/>
              <a:t>, </a:t>
            </a:r>
            <a:r>
              <a:rPr lang="tr-TR" dirty="0" err="1"/>
              <a:t>warfarin</a:t>
            </a:r>
            <a:r>
              <a:rPr lang="tr-TR" dirty="0"/>
              <a:t> tedavisi alanlarda aktif kanama </a:t>
            </a:r>
            <a:r>
              <a:rPr lang="tr-TR" dirty="0" smtClean="0"/>
              <a:t>olduğunda veya acil </a:t>
            </a:r>
            <a:r>
              <a:rPr lang="tr-TR" dirty="0"/>
              <a:t>cerrahi </a:t>
            </a:r>
            <a:r>
              <a:rPr lang="tr-TR" dirty="0" smtClean="0"/>
              <a:t>girişim gerektiğinde, </a:t>
            </a:r>
            <a:r>
              <a:rPr lang="tr-TR" dirty="0" err="1" smtClean="0"/>
              <a:t>dissemine</a:t>
            </a:r>
            <a:r>
              <a:rPr lang="tr-TR" dirty="0" smtClean="0"/>
              <a:t> </a:t>
            </a:r>
            <a:r>
              <a:rPr lang="tr-TR" dirty="0" err="1"/>
              <a:t>intravasküler</a:t>
            </a:r>
            <a:r>
              <a:rPr lang="tr-TR" dirty="0"/>
              <a:t> </a:t>
            </a:r>
            <a:r>
              <a:rPr lang="tr-TR" dirty="0" err="1" smtClean="0"/>
              <a:t>koagülasyonda</a:t>
            </a:r>
            <a:r>
              <a:rPr lang="tr-TR" dirty="0" smtClean="0"/>
              <a:t> </a:t>
            </a:r>
            <a:r>
              <a:rPr lang="tr-TR" dirty="0"/>
              <a:t>(DİK, yaygın damar içi pıhtılaşma) ve ağır karaciğer </a:t>
            </a:r>
            <a:r>
              <a:rPr lang="tr-TR" dirty="0" smtClean="0"/>
              <a:t>yetmezliklerinde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73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001991"/>
              </p:ext>
            </p:extLst>
          </p:nvPr>
        </p:nvGraphicFramePr>
        <p:xfrm>
          <a:off x="1547664" y="1412776"/>
          <a:ext cx="609600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Eritrosit Süspansiyonu (ES)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Taze Donmuş Plazma </a:t>
                      </a:r>
                    </a:p>
                    <a:p>
                      <a:pPr algn="ctr"/>
                      <a:r>
                        <a:rPr lang="tr-TR" b="1" dirty="0" smtClean="0"/>
                        <a:t>(TDP)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Trombosit</a:t>
                      </a:r>
                      <a:r>
                        <a:rPr lang="tr-TR" b="1" dirty="0" smtClean="0"/>
                        <a:t> Süspansiyonu</a:t>
                      </a:r>
                      <a:endParaRPr lang="tr-T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Depolama Sıcaklığı ve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2-6 °C’de</a:t>
                      </a:r>
                      <a:r>
                        <a:rPr lang="tr-TR" baseline="0" dirty="0" smtClean="0"/>
                        <a:t> o</a:t>
                      </a:r>
                      <a:r>
                        <a:rPr lang="tr-TR" dirty="0" smtClean="0"/>
                        <a:t>rtalama </a:t>
                      </a:r>
                    </a:p>
                    <a:p>
                      <a:pPr algn="ctr"/>
                      <a:r>
                        <a:rPr lang="tr-TR" dirty="0" smtClean="0"/>
                        <a:t>1</a:t>
                      </a:r>
                      <a:r>
                        <a:rPr lang="tr-TR" baseline="0" dirty="0" smtClean="0"/>
                        <a:t> ay*</a:t>
                      </a:r>
                      <a:endParaRPr lang="tr-TR" dirty="0" smtClean="0"/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>
                          <a:effectLst/>
                        </a:rPr>
                        <a:t>-25 </a:t>
                      </a:r>
                      <a:r>
                        <a:rPr lang="tr-TR" sz="1800" kern="1200" baseline="30000" dirty="0" err="1" smtClean="0">
                          <a:effectLst/>
                        </a:rPr>
                        <a:t>o</a:t>
                      </a:r>
                      <a:r>
                        <a:rPr lang="tr-TR" sz="1800" kern="1200" dirty="0" err="1" smtClean="0">
                          <a:effectLst/>
                        </a:rPr>
                        <a:t>C’den</a:t>
                      </a:r>
                      <a:r>
                        <a:rPr lang="tr-TR" sz="1800" kern="1200" dirty="0" smtClean="0">
                          <a:effectLst/>
                        </a:rPr>
                        <a:t> daha düşük sıcaklıklarda 36 ay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none" kern="1200" dirty="0" smtClean="0">
                          <a:effectLst/>
                        </a:rPr>
                        <a:t>20 °C ila 24 °C aralığında</a:t>
                      </a:r>
                    </a:p>
                    <a:p>
                      <a:pPr algn="ctr"/>
                      <a:r>
                        <a:rPr lang="tr-TR" sz="1800" u="none" kern="1200" dirty="0" smtClean="0">
                          <a:effectLst/>
                        </a:rPr>
                        <a:t>5 gün**</a:t>
                      </a:r>
                      <a:endParaRPr lang="tr-TR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0" y="4005064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*Kullanılan </a:t>
            </a:r>
            <a:r>
              <a:rPr lang="tr-TR" dirty="0" err="1" smtClean="0"/>
              <a:t>antikoagulan</a:t>
            </a:r>
            <a:r>
              <a:rPr lang="tr-TR" dirty="0" smtClean="0"/>
              <a:t>/koruyucu solüsyonun türüne ve ek solüsyon sistemine göre, bu süre</a:t>
            </a:r>
          </a:p>
          <a:p>
            <a:r>
              <a:rPr lang="tr-TR" dirty="0" smtClean="0"/>
              <a:t>21 gün, 35 gün veya 42 gün olabilir.</a:t>
            </a:r>
          </a:p>
          <a:p>
            <a:endParaRPr lang="tr-TR" dirty="0"/>
          </a:p>
          <a:p>
            <a:r>
              <a:rPr lang="tr-TR" dirty="0" smtClean="0"/>
              <a:t>**</a:t>
            </a:r>
            <a:r>
              <a:rPr lang="tr-TR" b="1" u="sng" dirty="0" smtClean="0"/>
              <a:t>Ajitatör </a:t>
            </a:r>
            <a:r>
              <a:rPr lang="tr-TR" b="1" u="sng" dirty="0"/>
              <a:t>(</a:t>
            </a:r>
            <a:r>
              <a:rPr lang="tr-TR" b="1" u="sng" dirty="0" smtClean="0"/>
              <a:t>çalkalayıcı) kullanılarak</a:t>
            </a:r>
            <a:r>
              <a:rPr lang="tr-TR" dirty="0" smtClean="0"/>
              <a:t>, oksijen geçirme kapasitesi olan torbalarda saklanır.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520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1294</Words>
  <Application>Microsoft Office PowerPoint</Application>
  <PresentationFormat>Ekran Gösterisi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Kan Transfüzyonu</vt:lpstr>
      <vt:lpstr>PowerPoint Sunusu</vt:lpstr>
      <vt:lpstr>Kızılay Bölge Kan Merkezleri</vt:lpstr>
      <vt:lpstr>PowerPoint Sunusu</vt:lpstr>
      <vt:lpstr>PowerPoint Sunusu</vt:lpstr>
      <vt:lpstr>PowerPoint Sunusu</vt:lpstr>
      <vt:lpstr>PowerPoint Sunusu</vt:lpstr>
      <vt:lpstr>Transfüzyon Endikasyonları</vt:lpstr>
      <vt:lpstr>PowerPoint Sunusu</vt:lpstr>
      <vt:lpstr>Kritik Stok</vt:lpstr>
      <vt:lpstr>Belirteçler</vt:lpstr>
      <vt:lpstr>Kan Grupları</vt:lpstr>
      <vt:lpstr>PowerPoint Sunusu</vt:lpstr>
      <vt:lpstr>PowerPoint Sunusu</vt:lpstr>
      <vt:lpstr>PowerPoint Sunusu</vt:lpstr>
      <vt:lpstr>PowerPoint Sunusu</vt:lpstr>
      <vt:lpstr>PowerPoint Sunusu</vt:lpstr>
      <vt:lpstr>Transfüzyon Talebinin Aciliyet Durumu</vt:lpstr>
      <vt:lpstr>Cross-Match (Çapraz Karşılaştırma) Testi</vt:lpstr>
      <vt:lpstr>Akut Transfüzyon Reaksiyonları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Transfüzyonu</dc:title>
  <dc:creator>fatih</dc:creator>
  <cp:lastModifiedBy>fatih</cp:lastModifiedBy>
  <cp:revision>46</cp:revision>
  <dcterms:created xsi:type="dcterms:W3CDTF">2023-12-06T00:25:03Z</dcterms:created>
  <dcterms:modified xsi:type="dcterms:W3CDTF">2023-12-13T06:11:28Z</dcterms:modified>
</cp:coreProperties>
</file>