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25.6.2018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374441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Protein Metabolizması 6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-Proteinlerin Sindirimi ve </a:t>
            </a:r>
            <a:r>
              <a:rPr lang="tr-TR" dirty="0" smtClean="0"/>
              <a:t>Emilimi-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>
                <a:solidFill>
                  <a:srgbClr val="FF0000"/>
                </a:solidFill>
              </a:rPr>
              <a:t>ÖNEMLİ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Diyetle alınan proteinlerin sindirimi midede başlar. Mide; hidroklorik asit ve </a:t>
            </a:r>
            <a:r>
              <a:rPr lang="tr-TR" dirty="0" err="1" smtClean="0"/>
              <a:t>pepsinojen</a:t>
            </a:r>
            <a:r>
              <a:rPr lang="tr-TR" dirty="0" smtClean="0"/>
              <a:t> salgılar.</a:t>
            </a:r>
          </a:p>
          <a:p>
            <a:endParaRPr lang="tr-TR" dirty="0" smtClean="0"/>
          </a:p>
          <a:p>
            <a:r>
              <a:rPr lang="tr-TR" dirty="0" err="1" smtClean="0"/>
              <a:t>Pariyetal</a:t>
            </a:r>
            <a:r>
              <a:rPr lang="tr-TR" dirty="0" smtClean="0"/>
              <a:t> hücreler tarafından salgılanan hidroklorik asit proteinleri </a:t>
            </a:r>
            <a:r>
              <a:rPr lang="tr-TR" dirty="0" err="1" smtClean="0"/>
              <a:t>denatüre</a:t>
            </a:r>
            <a:r>
              <a:rPr lang="tr-TR" dirty="0" smtClean="0"/>
              <a:t> ederek daha kolay sindirilmelerine yardımcı olur.</a:t>
            </a:r>
          </a:p>
          <a:p>
            <a:endParaRPr lang="tr-TR" dirty="0" smtClean="0"/>
          </a:p>
          <a:p>
            <a:r>
              <a:rPr lang="tr-TR" dirty="0" smtClean="0"/>
              <a:t>Midenin şef hücreleri ise, </a:t>
            </a:r>
            <a:r>
              <a:rPr lang="tr-TR" dirty="0" err="1" smtClean="0"/>
              <a:t>pepsinojen</a:t>
            </a:r>
            <a:r>
              <a:rPr lang="tr-TR" dirty="0" smtClean="0"/>
              <a:t> salgılar. </a:t>
            </a:r>
            <a:r>
              <a:rPr lang="tr-TR" dirty="0" err="1" smtClean="0"/>
              <a:t>Pepsinojen</a:t>
            </a:r>
            <a:r>
              <a:rPr lang="tr-TR" dirty="0" smtClean="0"/>
              <a:t> hidroklorik asit veya pepsin tarafından pepsine dönüştürülerek aktif hale getirilir. Pepsin sayesinde proteinler daha küçük parçalara bölünür ve bir miktar da serbest amino asit açığa çıkar.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Pankreas bikarbonat ve </a:t>
            </a:r>
            <a:r>
              <a:rPr lang="tr-TR" dirty="0" err="1" smtClean="0"/>
              <a:t>zimojen</a:t>
            </a:r>
            <a:r>
              <a:rPr lang="tr-TR" dirty="0" smtClean="0"/>
              <a:t> (</a:t>
            </a:r>
            <a:r>
              <a:rPr lang="tr-TR" dirty="0" err="1" smtClean="0"/>
              <a:t>inaktif</a:t>
            </a:r>
            <a:r>
              <a:rPr lang="tr-TR" dirty="0" smtClean="0"/>
              <a:t>) formda bir dizi </a:t>
            </a:r>
            <a:r>
              <a:rPr lang="tr-TR" dirty="0" err="1" smtClean="0"/>
              <a:t>proteaz</a:t>
            </a:r>
            <a:r>
              <a:rPr lang="tr-TR" dirty="0" smtClean="0"/>
              <a:t> (</a:t>
            </a:r>
            <a:r>
              <a:rPr lang="tr-TR" dirty="0" err="1" smtClean="0"/>
              <a:t>tripsinojen</a:t>
            </a:r>
            <a:r>
              <a:rPr lang="tr-TR" dirty="0" smtClean="0"/>
              <a:t>, </a:t>
            </a:r>
            <a:r>
              <a:rPr lang="tr-TR" dirty="0" err="1" smtClean="0"/>
              <a:t>kimotripsinojen</a:t>
            </a:r>
            <a:r>
              <a:rPr lang="tr-TR" dirty="0" smtClean="0"/>
              <a:t>, </a:t>
            </a:r>
            <a:r>
              <a:rPr lang="tr-TR" dirty="0" err="1" smtClean="0"/>
              <a:t>proelastaz</a:t>
            </a:r>
            <a:r>
              <a:rPr lang="tr-TR" dirty="0" smtClean="0"/>
              <a:t>, </a:t>
            </a:r>
            <a:r>
              <a:rPr lang="tr-TR" dirty="0" err="1" smtClean="0"/>
              <a:t>prokarboksipeptidaz</a:t>
            </a:r>
            <a:r>
              <a:rPr lang="tr-TR" dirty="0" smtClean="0"/>
              <a:t> A ve </a:t>
            </a:r>
            <a:r>
              <a:rPr lang="tr-TR" dirty="0" err="1" smtClean="0"/>
              <a:t>prokarboksipeptidaz</a:t>
            </a:r>
            <a:r>
              <a:rPr lang="tr-TR" dirty="0" smtClean="0"/>
              <a:t> B) salgılar.</a:t>
            </a:r>
          </a:p>
          <a:p>
            <a:endParaRPr lang="tr-TR" dirty="0" smtClean="0"/>
          </a:p>
          <a:p>
            <a:r>
              <a:rPr lang="tr-TR" dirty="0" err="1" smtClean="0"/>
              <a:t>Tripsinojen</a:t>
            </a:r>
            <a:r>
              <a:rPr lang="tr-TR" dirty="0" smtClean="0"/>
              <a:t>; bağırsak hücreleri tarafından üretilen </a:t>
            </a:r>
            <a:r>
              <a:rPr lang="tr-TR" dirty="0" err="1" smtClean="0"/>
              <a:t>enteropeptidaz</a:t>
            </a:r>
            <a:r>
              <a:rPr lang="tr-TR" dirty="0" smtClean="0"/>
              <a:t> sayesinde </a:t>
            </a:r>
            <a:r>
              <a:rPr lang="tr-TR" dirty="0" err="1" smtClean="0"/>
              <a:t>tripsine</a:t>
            </a:r>
            <a:r>
              <a:rPr lang="tr-TR" dirty="0" smtClean="0"/>
              <a:t> dönüştürülür.</a:t>
            </a:r>
          </a:p>
          <a:p>
            <a:endParaRPr lang="tr-TR" dirty="0" smtClean="0"/>
          </a:p>
          <a:p>
            <a:r>
              <a:rPr lang="tr-TR" dirty="0" err="1" smtClean="0"/>
              <a:t>Tripsin</a:t>
            </a:r>
            <a:r>
              <a:rPr lang="tr-TR" dirty="0" smtClean="0"/>
              <a:t>, </a:t>
            </a:r>
            <a:r>
              <a:rPr lang="tr-TR" dirty="0" err="1" smtClean="0"/>
              <a:t>tripsinojen</a:t>
            </a:r>
            <a:r>
              <a:rPr lang="tr-TR" dirty="0" smtClean="0"/>
              <a:t> de dahil olmak üzere, pankreas tarafından üretilen 5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proteazın</a:t>
            </a:r>
            <a:r>
              <a:rPr lang="tr-TR" dirty="0" smtClean="0"/>
              <a:t> her birini aktif hale getirir.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 smtClean="0"/>
              <a:t>Pankreatik</a:t>
            </a:r>
            <a:r>
              <a:rPr lang="tr-TR" dirty="0" smtClean="0"/>
              <a:t> </a:t>
            </a:r>
            <a:r>
              <a:rPr lang="tr-TR" dirty="0" err="1" smtClean="0"/>
              <a:t>proteazlar</a:t>
            </a:r>
            <a:r>
              <a:rPr lang="tr-TR" dirty="0" smtClean="0"/>
              <a:t> (</a:t>
            </a:r>
            <a:r>
              <a:rPr lang="tr-TR" dirty="0" err="1" smtClean="0"/>
              <a:t>tripsin</a:t>
            </a:r>
            <a:r>
              <a:rPr lang="tr-TR" dirty="0" smtClean="0"/>
              <a:t>, </a:t>
            </a:r>
            <a:r>
              <a:rPr lang="tr-TR" dirty="0" err="1" smtClean="0"/>
              <a:t>kimotripsin</a:t>
            </a:r>
            <a:r>
              <a:rPr lang="tr-TR" dirty="0" smtClean="0"/>
              <a:t>, </a:t>
            </a:r>
            <a:r>
              <a:rPr lang="tr-TR" dirty="0" err="1" smtClean="0"/>
              <a:t>elastaz</a:t>
            </a:r>
            <a:r>
              <a:rPr lang="tr-TR" dirty="0" smtClean="0"/>
              <a:t>, </a:t>
            </a:r>
            <a:r>
              <a:rPr lang="tr-TR" dirty="0" err="1" smtClean="0"/>
              <a:t>karboksipeptidaz</a:t>
            </a:r>
            <a:r>
              <a:rPr lang="tr-TR" dirty="0" smtClean="0"/>
              <a:t> A ve </a:t>
            </a:r>
            <a:r>
              <a:rPr lang="tr-TR" dirty="0" err="1" smtClean="0"/>
              <a:t>karboksipeptidaz</a:t>
            </a:r>
            <a:r>
              <a:rPr lang="tr-TR" dirty="0" smtClean="0"/>
              <a:t> B) duyarlı oldukları belli bazı </a:t>
            </a:r>
            <a:r>
              <a:rPr lang="tr-TR" dirty="0" err="1" smtClean="0"/>
              <a:t>peptit</a:t>
            </a:r>
            <a:r>
              <a:rPr lang="tr-TR" dirty="0" smtClean="0"/>
              <a:t> bağları üzerinden proteinleri parçalar.</a:t>
            </a:r>
          </a:p>
          <a:p>
            <a:endParaRPr lang="tr-TR" dirty="0" smtClean="0"/>
          </a:p>
          <a:p>
            <a:r>
              <a:rPr lang="tr-TR" dirty="0" smtClean="0"/>
              <a:t>Oluşan küçük protein parçaları (</a:t>
            </a:r>
            <a:r>
              <a:rPr lang="tr-TR" dirty="0" err="1" smtClean="0"/>
              <a:t>oligopeptitler</a:t>
            </a:r>
            <a:r>
              <a:rPr lang="tr-TR" dirty="0" smtClean="0"/>
              <a:t>), bağırsak mukozası tarafından üretilen </a:t>
            </a:r>
            <a:r>
              <a:rPr lang="tr-TR" dirty="0" err="1" smtClean="0"/>
              <a:t>aminopeptidazlar</a:t>
            </a:r>
            <a:r>
              <a:rPr lang="tr-TR" dirty="0" smtClean="0"/>
              <a:t> tarafından daha ileri yıkıma uğrar.</a:t>
            </a:r>
          </a:p>
          <a:p>
            <a:endParaRPr lang="tr-TR" dirty="0" smtClean="0"/>
          </a:p>
          <a:p>
            <a:r>
              <a:rPr lang="tr-TR" dirty="0" smtClean="0"/>
              <a:t>Serbest amino asitler ile </a:t>
            </a:r>
            <a:r>
              <a:rPr lang="tr-TR" dirty="0" err="1" smtClean="0"/>
              <a:t>di</a:t>
            </a:r>
            <a:r>
              <a:rPr lang="tr-TR" dirty="0" smtClean="0"/>
              <a:t>- ve </a:t>
            </a:r>
            <a:r>
              <a:rPr lang="tr-TR" dirty="0" err="1" smtClean="0"/>
              <a:t>tri</a:t>
            </a:r>
            <a:r>
              <a:rPr lang="tr-TR" dirty="0" smtClean="0"/>
              <a:t>-</a:t>
            </a:r>
            <a:r>
              <a:rPr lang="tr-TR" dirty="0" err="1" smtClean="0"/>
              <a:t>peptitler</a:t>
            </a:r>
            <a:r>
              <a:rPr lang="tr-TR" dirty="0" smtClean="0"/>
              <a:t> bağırsak hücreleri tarafından emilebilir. Bağırsak hücrelerinde bu </a:t>
            </a:r>
            <a:r>
              <a:rPr lang="tr-TR" dirty="0" err="1" smtClean="0"/>
              <a:t>di</a:t>
            </a:r>
            <a:r>
              <a:rPr lang="tr-TR" dirty="0" smtClean="0"/>
              <a:t>- ve </a:t>
            </a:r>
            <a:r>
              <a:rPr lang="tr-TR" dirty="0" err="1" smtClean="0"/>
              <a:t>tri</a:t>
            </a:r>
            <a:r>
              <a:rPr lang="tr-TR" dirty="0" smtClean="0"/>
              <a:t>-</a:t>
            </a:r>
            <a:r>
              <a:rPr lang="tr-TR" dirty="0" err="1" smtClean="0"/>
              <a:t>peptitler</a:t>
            </a:r>
            <a:r>
              <a:rPr lang="tr-TR" dirty="0" smtClean="0"/>
              <a:t> tamamen serbest amino asitlere kadar parçalanır.</a:t>
            </a:r>
          </a:p>
          <a:p>
            <a:endParaRPr lang="tr-TR" dirty="0" smtClean="0"/>
          </a:p>
          <a:p>
            <a:r>
              <a:rPr lang="tr-TR" dirty="0" err="1" smtClean="0"/>
              <a:t>Portal</a:t>
            </a:r>
            <a:r>
              <a:rPr lang="tr-TR" dirty="0" smtClean="0"/>
              <a:t> dolaşımda sadece serbest amino asitler geçer.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Hartnup</a:t>
            </a:r>
            <a:r>
              <a:rPr lang="tr-TR" dirty="0" smtClean="0"/>
              <a:t> Hastalığı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tr-TR" dirty="0" err="1" smtClean="0"/>
              <a:t>Triptofanın</a:t>
            </a:r>
            <a:r>
              <a:rPr lang="tr-TR" dirty="0" smtClean="0"/>
              <a:t> genetik bir </a:t>
            </a:r>
            <a:r>
              <a:rPr lang="tr-TR" dirty="0" err="1" smtClean="0"/>
              <a:t>defekt</a:t>
            </a:r>
            <a:r>
              <a:rPr lang="tr-TR" dirty="0" smtClean="0"/>
              <a:t> nedeniyle bağırsaklardan emilememesi nedeniyle oluşur.</a:t>
            </a:r>
          </a:p>
          <a:p>
            <a:endParaRPr lang="tr-TR" dirty="0" smtClean="0"/>
          </a:p>
          <a:p>
            <a:r>
              <a:rPr lang="tr-TR" dirty="0" smtClean="0"/>
              <a:t>Vücutta </a:t>
            </a:r>
            <a:r>
              <a:rPr lang="tr-TR" dirty="0" err="1" smtClean="0"/>
              <a:t>triptofandan</a:t>
            </a:r>
            <a:r>
              <a:rPr lang="tr-TR" dirty="0" smtClean="0"/>
              <a:t> sentezlenen </a:t>
            </a:r>
            <a:r>
              <a:rPr lang="tr-TR" dirty="0" err="1" smtClean="0"/>
              <a:t>niasinin</a:t>
            </a:r>
            <a:r>
              <a:rPr lang="tr-TR" dirty="0" smtClean="0"/>
              <a:t> (B3 vitamini) eksikliği görülür. Bu nedenle </a:t>
            </a:r>
            <a:r>
              <a:rPr lang="tr-TR" dirty="0" err="1" smtClean="0"/>
              <a:t>pellegra</a:t>
            </a:r>
            <a:r>
              <a:rPr lang="tr-TR" dirty="0" smtClean="0"/>
              <a:t>-benzeri bir tablo (dermatolojik ve nörolojik belirtiler) ortaya çıkar.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</TotalTime>
  <Words>240</Words>
  <Application>Microsoft Office PowerPoint</Application>
  <PresentationFormat>Ekran Gösterisi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Protein Metabolizması 6  -Proteinlerin Sindirimi ve Emilimi-  ÖNEMLİ</vt:lpstr>
      <vt:lpstr>Slayt 2</vt:lpstr>
      <vt:lpstr>Slayt 3</vt:lpstr>
      <vt:lpstr>Slayt 4</vt:lpstr>
      <vt:lpstr>Hartnup Hastalığı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Metabolizması</dc:title>
  <dc:creator>User</dc:creator>
  <cp:lastModifiedBy>User</cp:lastModifiedBy>
  <cp:revision>116</cp:revision>
  <dcterms:created xsi:type="dcterms:W3CDTF">2017-12-17T13:43:23Z</dcterms:created>
  <dcterms:modified xsi:type="dcterms:W3CDTF">2018-06-25T02:54:21Z</dcterms:modified>
</cp:coreProperties>
</file>