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5" r:id="rId4"/>
    <p:sldId id="286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25.6.2018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5040560"/>
          </a:xfrm>
        </p:spPr>
        <p:txBody>
          <a:bodyPr>
            <a:normAutofit/>
          </a:bodyPr>
          <a:lstStyle/>
          <a:p>
            <a:r>
              <a:rPr lang="tr-TR" dirty="0" smtClean="0"/>
              <a:t>Protein Metabolizması 4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-Amino Asitlerden Sentezlenen Özel </a:t>
            </a:r>
            <a:r>
              <a:rPr lang="tr-TR" dirty="0" smtClean="0"/>
              <a:t>Ürünler-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>
                <a:solidFill>
                  <a:srgbClr val="FF0000"/>
                </a:solidFill>
              </a:rPr>
              <a:t>TABLOLAR </a:t>
            </a:r>
            <a:r>
              <a:rPr lang="tr-TR" b="1" dirty="0" smtClean="0">
                <a:solidFill>
                  <a:srgbClr val="FF0000"/>
                </a:solidFill>
              </a:rPr>
              <a:t>ÖNEMLİ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  <a:gridCol w="3384376"/>
                <a:gridCol w="3995936"/>
              </a:tblGrid>
              <a:tr h="9484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AMİNO ASİT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OLUŞTURDUĞU ÜRÜNLER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AÇIKLAMA</a:t>
                      </a:r>
                    </a:p>
                  </a:txBody>
                  <a:tcPr/>
                </a:tc>
              </a:tr>
              <a:tr h="948402">
                <a:tc rowSpan="3"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err="1" smtClean="0"/>
                        <a:t>Glisin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Hem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Hem sentezi, </a:t>
                      </a:r>
                      <a:r>
                        <a:rPr lang="tr-TR" sz="2000" dirty="0" err="1" smtClean="0"/>
                        <a:t>glisin</a:t>
                      </a:r>
                      <a:r>
                        <a:rPr lang="tr-TR" sz="2000" dirty="0" smtClean="0"/>
                        <a:t> ve </a:t>
                      </a:r>
                      <a:r>
                        <a:rPr lang="tr-TR" sz="2000" dirty="0" err="1" smtClean="0"/>
                        <a:t>süksinil</a:t>
                      </a:r>
                      <a:r>
                        <a:rPr lang="tr-TR" sz="2000" dirty="0" smtClean="0"/>
                        <a:t> </a:t>
                      </a:r>
                      <a:r>
                        <a:rPr lang="tr-TR" sz="2000" dirty="0" err="1" smtClean="0"/>
                        <a:t>CoA’nın</a:t>
                      </a:r>
                      <a:r>
                        <a:rPr lang="tr-TR" sz="2000" dirty="0" smtClean="0"/>
                        <a:t> birleştirilmesi ile başlar.</a:t>
                      </a:r>
                      <a:endParaRPr lang="tr-TR" sz="2000" dirty="0"/>
                    </a:p>
                  </a:txBody>
                  <a:tcPr/>
                </a:tc>
              </a:tr>
              <a:tr h="1112792">
                <a:tc vMerge="1"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Kreatin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Kreatin</a:t>
                      </a:r>
                      <a:r>
                        <a:rPr lang="tr-TR" sz="2000" dirty="0" smtClean="0"/>
                        <a:t>;</a:t>
                      </a:r>
                      <a:r>
                        <a:rPr lang="tr-TR" sz="2000" baseline="0" dirty="0" smtClean="0"/>
                        <a:t> kaslarda enerji temini için fosfat taşıyıcısı olarak işlev görür. </a:t>
                      </a:r>
                      <a:r>
                        <a:rPr lang="tr-TR" sz="2000" baseline="0" dirty="0" err="1" smtClean="0"/>
                        <a:t>G</a:t>
                      </a:r>
                      <a:r>
                        <a:rPr lang="tr-TR" sz="2000" dirty="0" err="1" smtClean="0"/>
                        <a:t>lisin</a:t>
                      </a:r>
                      <a:r>
                        <a:rPr lang="tr-TR" sz="2000" dirty="0" smtClean="0"/>
                        <a:t> ve </a:t>
                      </a:r>
                      <a:r>
                        <a:rPr lang="tr-TR" sz="2000" dirty="0" err="1" smtClean="0"/>
                        <a:t>arjininden</a:t>
                      </a:r>
                      <a:r>
                        <a:rPr lang="tr-TR" sz="2000" dirty="0" smtClean="0"/>
                        <a:t> sentezlenir.</a:t>
                      </a:r>
                      <a:endParaRPr lang="tr-TR" sz="2000" dirty="0"/>
                    </a:p>
                  </a:txBody>
                  <a:tcPr/>
                </a:tc>
              </a:tr>
              <a:tr h="1450001">
                <a:tc vMerge="1"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Pürinler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Pürin halkasının atomları; </a:t>
                      </a:r>
                      <a:r>
                        <a:rPr lang="tr-TR" sz="2000" dirty="0" err="1" smtClean="0"/>
                        <a:t>aspartik</a:t>
                      </a:r>
                      <a:r>
                        <a:rPr lang="tr-TR" sz="2000" dirty="0" smtClean="0"/>
                        <a:t> asit, </a:t>
                      </a:r>
                      <a:r>
                        <a:rPr lang="tr-TR" sz="2000" dirty="0" err="1" smtClean="0"/>
                        <a:t>glisin</a:t>
                      </a:r>
                      <a:r>
                        <a:rPr lang="tr-TR" sz="2000" dirty="0" smtClean="0"/>
                        <a:t> ve </a:t>
                      </a:r>
                      <a:r>
                        <a:rPr lang="tr-TR" sz="2000" dirty="0" err="1" smtClean="0"/>
                        <a:t>glutamin</a:t>
                      </a:r>
                      <a:r>
                        <a:rPr lang="tr-TR" sz="2000" dirty="0" smtClean="0"/>
                        <a:t> amino asitleri ile CO</a:t>
                      </a:r>
                      <a:r>
                        <a:rPr lang="tr-TR" sz="2000" baseline="-25000" dirty="0" smtClean="0"/>
                        <a:t>2</a:t>
                      </a:r>
                      <a:r>
                        <a:rPr lang="tr-TR" sz="2000" dirty="0" smtClean="0"/>
                        <a:t> ve N</a:t>
                      </a:r>
                      <a:r>
                        <a:rPr lang="tr-TR" sz="2000" baseline="30000" dirty="0" smtClean="0"/>
                        <a:t>10</a:t>
                      </a:r>
                      <a:r>
                        <a:rPr lang="tr-TR" sz="2000" dirty="0" smtClean="0"/>
                        <a:t>-</a:t>
                      </a:r>
                      <a:r>
                        <a:rPr lang="tr-TR" sz="2000" dirty="0" err="1" smtClean="0"/>
                        <a:t>formil</a:t>
                      </a:r>
                      <a:r>
                        <a:rPr lang="tr-TR" sz="2000" dirty="0" smtClean="0"/>
                        <a:t>-</a:t>
                      </a:r>
                      <a:r>
                        <a:rPr lang="tr-TR" sz="2000" dirty="0" err="1" smtClean="0"/>
                        <a:t>tetrahidrofolattan</a:t>
                      </a:r>
                      <a:r>
                        <a:rPr lang="tr-TR" sz="2000" dirty="0" smtClean="0"/>
                        <a:t> gelir.</a:t>
                      </a:r>
                    </a:p>
                  </a:txBody>
                  <a:tcPr/>
                </a:tc>
              </a:tr>
              <a:tr h="1450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/>
                        <a:t>Triptofan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err="1" smtClean="0"/>
                        <a:t>Serotonin</a:t>
                      </a:r>
                      <a:r>
                        <a:rPr lang="tr-TR" sz="2000" dirty="0" smtClean="0"/>
                        <a:t> (5-</a:t>
                      </a:r>
                      <a:r>
                        <a:rPr lang="tr-TR" sz="2000" dirty="0" err="1" smtClean="0"/>
                        <a:t>hidroksitriptamin</a:t>
                      </a:r>
                      <a:r>
                        <a:rPr lang="tr-TR" sz="2000" dirty="0" smtClean="0"/>
                        <a:t>; 5-HT), melatonin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Serotonin</a:t>
                      </a:r>
                      <a:r>
                        <a:rPr lang="tr-TR" sz="2000" baseline="0" dirty="0" smtClean="0"/>
                        <a:t>  “mutluluk hormonu” olarak bilinir. Melatoninin temel görevi uyku-uyanıklık döngüsünün düzenlenmesidir.</a:t>
                      </a:r>
                      <a:endParaRPr lang="tr-TR" sz="2000" dirty="0"/>
                    </a:p>
                  </a:txBody>
                  <a:tcPr/>
                </a:tc>
              </a:tr>
              <a:tr h="948402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Glutamat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Gamma amino </a:t>
                      </a:r>
                      <a:r>
                        <a:rPr lang="tr-TR" sz="2000" dirty="0" err="1" smtClean="0"/>
                        <a:t>bütirik</a:t>
                      </a:r>
                      <a:r>
                        <a:rPr lang="tr-TR" sz="2000" dirty="0" smtClean="0"/>
                        <a:t> asit (GABA)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Sinir sisteminde bulunan inhibitör etkili bir </a:t>
                      </a:r>
                      <a:r>
                        <a:rPr lang="tr-TR" sz="2000" dirty="0" err="1" smtClean="0"/>
                        <a:t>nörotransmitterdir</a:t>
                      </a:r>
                      <a:r>
                        <a:rPr lang="tr-TR" sz="2000" dirty="0" smtClean="0"/>
                        <a:t>.</a:t>
                      </a:r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  <a:gridCol w="3384376"/>
                <a:gridCol w="3995936"/>
              </a:tblGrid>
              <a:tr h="1357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AMİNO ASİT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OLUŞTURDUĞU ÜRÜNLER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AÇIKLAMA</a:t>
                      </a:r>
                    </a:p>
                  </a:txBody>
                  <a:tcPr/>
                </a:tc>
              </a:tr>
              <a:tr h="1357124">
                <a:tc rowSpan="2"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err="1" smtClean="0"/>
                        <a:t>Tirozin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Katekolaminler</a:t>
                      </a:r>
                      <a:r>
                        <a:rPr lang="tr-TR" sz="2000" dirty="0" smtClean="0"/>
                        <a:t> (</a:t>
                      </a:r>
                      <a:r>
                        <a:rPr lang="tr-TR" sz="2000" dirty="0" err="1" smtClean="0"/>
                        <a:t>Dopamin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Nörepinefrin</a:t>
                      </a:r>
                      <a:r>
                        <a:rPr lang="tr-TR" sz="2000" dirty="0" smtClean="0"/>
                        <a:t>,</a:t>
                      </a:r>
                      <a:r>
                        <a:rPr lang="tr-TR" sz="2000" baseline="0" dirty="0" smtClean="0"/>
                        <a:t> Epinefrin)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Çeşitli fonksiyonlar üstlenmiş olan </a:t>
                      </a:r>
                      <a:r>
                        <a:rPr lang="tr-TR" sz="2000" dirty="0" err="1" smtClean="0"/>
                        <a:t>nörotransmitterlerdir</a:t>
                      </a:r>
                      <a:r>
                        <a:rPr lang="tr-TR" sz="2000" dirty="0" smtClean="0"/>
                        <a:t>.</a:t>
                      </a:r>
                      <a:endParaRPr lang="tr-TR" sz="2000" dirty="0"/>
                    </a:p>
                  </a:txBody>
                  <a:tcPr/>
                </a:tc>
              </a:tr>
              <a:tr h="1393314">
                <a:tc vMerge="1"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err="1" smtClean="0"/>
                        <a:t>Melanin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Melanin</a:t>
                      </a:r>
                      <a:r>
                        <a:rPr lang="tr-TR" sz="2000" dirty="0" smtClean="0"/>
                        <a:t>; deri,</a:t>
                      </a:r>
                      <a:r>
                        <a:rPr lang="tr-TR" sz="2000" baseline="0" dirty="0" smtClean="0"/>
                        <a:t> kıl ve gözde bulunan </a:t>
                      </a:r>
                      <a:r>
                        <a:rPr lang="tr-TR" sz="2000" dirty="0" smtClean="0"/>
                        <a:t>pigmenttir. </a:t>
                      </a:r>
                      <a:r>
                        <a:rPr lang="tr-TR" sz="2000" dirty="0" err="1" smtClean="0"/>
                        <a:t>Melanin</a:t>
                      </a:r>
                      <a:r>
                        <a:rPr lang="tr-TR" sz="2000" dirty="0" smtClean="0"/>
                        <a:t> üretimindeki bir </a:t>
                      </a:r>
                      <a:r>
                        <a:rPr lang="tr-TR" sz="2000" dirty="0" err="1" smtClean="0"/>
                        <a:t>defekt</a:t>
                      </a:r>
                      <a:r>
                        <a:rPr lang="tr-TR" sz="2000" dirty="0" smtClean="0"/>
                        <a:t> </a:t>
                      </a:r>
                      <a:r>
                        <a:rPr lang="tr-TR" sz="2000" dirty="0" err="1" smtClean="0"/>
                        <a:t>albinizme</a:t>
                      </a:r>
                      <a:r>
                        <a:rPr lang="tr-TR" sz="2000" dirty="0" smtClean="0"/>
                        <a:t> yol açar.</a:t>
                      </a:r>
                      <a:endParaRPr lang="tr-TR" sz="2000" dirty="0"/>
                    </a:p>
                  </a:txBody>
                  <a:tcPr/>
                </a:tc>
              </a:tr>
              <a:tr h="1393314">
                <a:tc rowSpan="2"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err="1" smtClean="0"/>
                        <a:t>Arjinin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err="1" smtClean="0"/>
                        <a:t>Kreatin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Kreatin</a:t>
                      </a:r>
                      <a:r>
                        <a:rPr lang="tr-TR" sz="2000" dirty="0" smtClean="0"/>
                        <a:t>;</a:t>
                      </a:r>
                      <a:r>
                        <a:rPr lang="tr-TR" sz="2000" baseline="0" dirty="0" smtClean="0"/>
                        <a:t> kaslarda enerji temini için fosfat taşıyıcısı olarak işlev görür. </a:t>
                      </a:r>
                      <a:r>
                        <a:rPr lang="tr-TR" sz="2000" baseline="0" dirty="0" err="1" smtClean="0"/>
                        <a:t>G</a:t>
                      </a:r>
                      <a:r>
                        <a:rPr lang="tr-TR" sz="2000" dirty="0" err="1" smtClean="0"/>
                        <a:t>lisin</a:t>
                      </a:r>
                      <a:r>
                        <a:rPr lang="tr-TR" sz="2000" dirty="0" smtClean="0"/>
                        <a:t> ve </a:t>
                      </a:r>
                      <a:r>
                        <a:rPr lang="tr-TR" sz="2000" dirty="0" err="1" smtClean="0"/>
                        <a:t>arjininden</a:t>
                      </a:r>
                      <a:r>
                        <a:rPr lang="tr-TR" sz="2000" dirty="0" smtClean="0"/>
                        <a:t> sentezlenir.</a:t>
                      </a:r>
                      <a:endParaRPr lang="tr-TR" sz="2000" dirty="0"/>
                    </a:p>
                  </a:txBody>
                  <a:tcPr/>
                </a:tc>
              </a:tr>
              <a:tr h="1357124">
                <a:tc vMerge="1"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smtClean="0"/>
                        <a:t>Nitrik oksit (NO)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smtClean="0"/>
                        <a:t>NO,</a:t>
                      </a:r>
                      <a:r>
                        <a:rPr lang="tr-TR" sz="2000" baseline="0" dirty="0" smtClean="0"/>
                        <a:t> bir sinyal molekülüdür. Kan damarlarını genişletici etkisi vardır.</a:t>
                      </a:r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  <a:gridCol w="3384376"/>
                <a:gridCol w="3995936"/>
              </a:tblGrid>
              <a:tr h="1067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AMİNO ASİT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OLUŞTURDUĞU ÜRÜNLER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AÇIKLAMA</a:t>
                      </a:r>
                    </a:p>
                  </a:txBody>
                  <a:tcPr/>
                </a:tc>
              </a:tr>
              <a:tr h="1566187">
                <a:tc rowSpan="2"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err="1" smtClean="0"/>
                        <a:t>Histidin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err="1" smtClean="0"/>
                        <a:t>Histamin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err="1" smtClean="0"/>
                        <a:t>Histamin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allerjik</a:t>
                      </a:r>
                      <a:r>
                        <a:rPr lang="tr-TR" sz="2000" dirty="0" smtClean="0"/>
                        <a:t> ve </a:t>
                      </a:r>
                      <a:r>
                        <a:rPr lang="tr-TR" sz="2000" dirty="0" err="1" smtClean="0"/>
                        <a:t>inflamatuar</a:t>
                      </a:r>
                      <a:r>
                        <a:rPr lang="tr-TR" sz="2000" dirty="0" smtClean="0"/>
                        <a:t> olaylarda ve </a:t>
                      </a:r>
                      <a:r>
                        <a:rPr lang="tr-TR" sz="2000" dirty="0" err="1" smtClean="0"/>
                        <a:t>gastrik</a:t>
                      </a:r>
                      <a:r>
                        <a:rPr lang="tr-TR" sz="2000" dirty="0" smtClean="0"/>
                        <a:t> asit </a:t>
                      </a:r>
                      <a:r>
                        <a:rPr lang="tr-TR" sz="2000" dirty="0" err="1" smtClean="0"/>
                        <a:t>sekresyonunda</a:t>
                      </a:r>
                      <a:r>
                        <a:rPr lang="tr-TR" sz="2000" dirty="0" smtClean="0"/>
                        <a:t> etkilidir.</a:t>
                      </a:r>
                      <a:endParaRPr lang="tr-TR" sz="2000" dirty="0"/>
                    </a:p>
                  </a:txBody>
                  <a:tcPr/>
                </a:tc>
              </a:tr>
              <a:tr h="1091585">
                <a:tc vMerge="1"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err="1" smtClean="0"/>
                        <a:t>Karnozin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Karnozin</a:t>
                      </a:r>
                      <a:r>
                        <a:rPr lang="tr-TR" sz="2000" dirty="0" smtClean="0"/>
                        <a:t>;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el-GR" sz="2000" baseline="0" dirty="0" smtClean="0"/>
                        <a:t>β</a:t>
                      </a:r>
                      <a:r>
                        <a:rPr lang="tr-TR" sz="2000" baseline="0" dirty="0" smtClean="0"/>
                        <a:t>-</a:t>
                      </a:r>
                      <a:r>
                        <a:rPr lang="tr-TR" sz="2000" baseline="0" dirty="0" err="1" smtClean="0"/>
                        <a:t>alanin</a:t>
                      </a:r>
                      <a:r>
                        <a:rPr lang="tr-TR" sz="2000" baseline="0" dirty="0" smtClean="0"/>
                        <a:t> ve </a:t>
                      </a:r>
                      <a:r>
                        <a:rPr lang="tr-TR" sz="2000" baseline="0" dirty="0" err="1" smtClean="0"/>
                        <a:t>histidinden</a:t>
                      </a:r>
                      <a:r>
                        <a:rPr lang="tr-TR" sz="2000" baseline="0" dirty="0" smtClean="0"/>
                        <a:t> sentezlenir. Güçlü bir antioksidandır.</a:t>
                      </a:r>
                      <a:endParaRPr lang="tr-TR" sz="2000" dirty="0"/>
                    </a:p>
                  </a:txBody>
                  <a:tcPr/>
                </a:tc>
              </a:tr>
              <a:tr h="1566187">
                <a:tc rowSpan="2"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err="1" smtClean="0"/>
                        <a:t>Lizin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Piridinolin</a:t>
                      </a:r>
                      <a:r>
                        <a:rPr lang="tr-TR" sz="2000" baseline="0" dirty="0" smtClean="0"/>
                        <a:t> </a:t>
                      </a:r>
                    </a:p>
                    <a:p>
                      <a:pPr algn="ctr"/>
                      <a:r>
                        <a:rPr lang="tr-TR" sz="2000" dirty="0" smtClean="0"/>
                        <a:t>ve </a:t>
                      </a:r>
                    </a:p>
                    <a:p>
                      <a:pPr algn="ctr"/>
                      <a:r>
                        <a:rPr lang="tr-TR" sz="2000" dirty="0" err="1" smtClean="0"/>
                        <a:t>deoksipiridinolin</a:t>
                      </a:r>
                      <a:endParaRPr lang="tr-T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smtClean="0"/>
                        <a:t>Bu iki molekül; 3 adet </a:t>
                      </a:r>
                      <a:r>
                        <a:rPr lang="tr-TR" sz="2000" dirty="0" err="1" smtClean="0"/>
                        <a:t>lizil</a:t>
                      </a:r>
                      <a:r>
                        <a:rPr lang="tr-TR" sz="2000" dirty="0" smtClean="0"/>
                        <a:t> </a:t>
                      </a:r>
                      <a:r>
                        <a:rPr lang="tr-TR" sz="2000" dirty="0" err="1" smtClean="0"/>
                        <a:t>rezidüsünden</a:t>
                      </a:r>
                      <a:r>
                        <a:rPr lang="tr-TR" sz="2000" dirty="0" smtClean="0"/>
                        <a:t> oluşur</a:t>
                      </a:r>
                      <a:r>
                        <a:rPr lang="tr-TR" sz="2000" baseline="0" dirty="0" smtClean="0"/>
                        <a:t> ve</a:t>
                      </a:r>
                      <a:r>
                        <a:rPr lang="tr-TR" sz="2000" dirty="0" smtClean="0"/>
                        <a:t> </a:t>
                      </a:r>
                      <a:r>
                        <a:rPr lang="tr-TR" sz="2000" dirty="0" err="1" smtClean="0"/>
                        <a:t>kollajenin</a:t>
                      </a:r>
                      <a:r>
                        <a:rPr lang="tr-TR" sz="2000" dirty="0" smtClean="0"/>
                        <a:t> çapraz bağlarını oluşturur.</a:t>
                      </a:r>
                    </a:p>
                  </a:txBody>
                  <a:tcPr/>
                </a:tc>
              </a:tr>
              <a:tr h="1566187">
                <a:tc vMerge="1"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r>
                        <a:rPr lang="tr-TR" sz="2000" dirty="0" err="1" smtClean="0"/>
                        <a:t>Desmozin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Desmozin</a:t>
                      </a:r>
                      <a:r>
                        <a:rPr lang="tr-TR" sz="2000" dirty="0" smtClean="0"/>
                        <a:t>; </a:t>
                      </a:r>
                      <a:r>
                        <a:rPr lang="tr-TR" sz="2000" dirty="0" err="1" smtClean="0"/>
                        <a:t>elastinde</a:t>
                      </a:r>
                      <a:r>
                        <a:rPr lang="tr-TR" sz="2000" dirty="0" smtClean="0"/>
                        <a:t> oluşan </a:t>
                      </a:r>
                      <a:r>
                        <a:rPr lang="tr-TR" sz="2000" dirty="0" err="1" smtClean="0"/>
                        <a:t>major</a:t>
                      </a:r>
                      <a:r>
                        <a:rPr lang="tr-TR" sz="2000" dirty="0" smtClean="0"/>
                        <a:t> çapraz bağdır</a:t>
                      </a:r>
                      <a:r>
                        <a:rPr lang="tr-TR" sz="2000" baseline="0" dirty="0" smtClean="0"/>
                        <a:t> ve </a:t>
                      </a:r>
                      <a:r>
                        <a:rPr lang="tr-TR" sz="2000" dirty="0" smtClean="0"/>
                        <a:t>4 adet </a:t>
                      </a:r>
                      <a:r>
                        <a:rPr lang="tr-TR" sz="2000" dirty="0" err="1" smtClean="0"/>
                        <a:t>lizil</a:t>
                      </a:r>
                      <a:r>
                        <a:rPr lang="tr-TR" sz="2000" dirty="0" smtClean="0"/>
                        <a:t> </a:t>
                      </a:r>
                      <a:r>
                        <a:rPr lang="tr-TR" sz="2000" dirty="0" err="1" smtClean="0"/>
                        <a:t>rezidüsünden</a:t>
                      </a:r>
                      <a:r>
                        <a:rPr lang="tr-TR" sz="2000" dirty="0" smtClean="0"/>
                        <a:t> köken alır.</a:t>
                      </a:r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2951</TotalTime>
  <Words>239</Words>
  <Application>Microsoft Office PowerPoint</Application>
  <PresentationFormat>Ekran Gösterisi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Protein Metabolizması 4  -Amino Asitlerden Sentezlenen Özel Ürünler-  TABLOLAR ÖNEMLİ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Metabolizması</dc:title>
  <dc:creator>User</dc:creator>
  <cp:lastModifiedBy>User</cp:lastModifiedBy>
  <cp:revision>114</cp:revision>
  <dcterms:created xsi:type="dcterms:W3CDTF">2017-12-17T13:43:23Z</dcterms:created>
  <dcterms:modified xsi:type="dcterms:W3CDTF">2018-06-25T02:53:38Z</dcterms:modified>
</cp:coreProperties>
</file>