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318" r:id="rId13"/>
    <p:sldId id="270" r:id="rId14"/>
    <p:sldId id="272" r:id="rId15"/>
    <p:sldId id="271" r:id="rId16"/>
    <p:sldId id="273" r:id="rId17"/>
    <p:sldId id="257" r:id="rId18"/>
    <p:sldId id="258" r:id="rId19"/>
    <p:sldId id="288" r:id="rId20"/>
    <p:sldId id="289" r:id="rId21"/>
    <p:sldId id="306" r:id="rId22"/>
    <p:sldId id="307" r:id="rId23"/>
    <p:sldId id="274" r:id="rId24"/>
    <p:sldId id="320" r:id="rId25"/>
    <p:sldId id="275" r:id="rId26"/>
    <p:sldId id="290" r:id="rId27"/>
    <p:sldId id="326" r:id="rId28"/>
    <p:sldId id="327" r:id="rId29"/>
    <p:sldId id="310" r:id="rId30"/>
    <p:sldId id="276" r:id="rId31"/>
    <p:sldId id="286" r:id="rId32"/>
    <p:sldId id="308" r:id="rId33"/>
    <p:sldId id="325" r:id="rId34"/>
    <p:sldId id="309" r:id="rId35"/>
    <p:sldId id="277" r:id="rId36"/>
    <p:sldId id="291" r:id="rId37"/>
    <p:sldId id="316" r:id="rId38"/>
    <p:sldId id="317" r:id="rId39"/>
    <p:sldId id="321" r:id="rId40"/>
    <p:sldId id="278" r:id="rId41"/>
    <p:sldId id="292" r:id="rId42"/>
    <p:sldId id="322" r:id="rId43"/>
    <p:sldId id="279" r:id="rId44"/>
    <p:sldId id="312" r:id="rId45"/>
    <p:sldId id="280" r:id="rId46"/>
    <p:sldId id="293" r:id="rId47"/>
    <p:sldId id="323" r:id="rId48"/>
    <p:sldId id="294" r:id="rId49"/>
    <p:sldId id="313" r:id="rId50"/>
    <p:sldId id="329" r:id="rId51"/>
    <p:sldId id="314" r:id="rId52"/>
    <p:sldId id="331" r:id="rId53"/>
    <p:sldId id="330" r:id="rId54"/>
    <p:sldId id="336" r:id="rId55"/>
    <p:sldId id="337" r:id="rId56"/>
    <p:sldId id="335" r:id="rId57"/>
    <p:sldId id="332" r:id="rId58"/>
    <p:sldId id="333" r:id="rId59"/>
    <p:sldId id="334" r:id="rId60"/>
    <p:sldId id="295" r:id="rId61"/>
    <p:sldId id="324" r:id="rId62"/>
    <p:sldId id="315" r:id="rId63"/>
    <p:sldId id="285" r:id="rId64"/>
    <p:sldId id="311" r:id="rId65"/>
    <p:sldId id="319" r:id="rId6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07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7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26.05.2016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26.05.2016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26.05.2016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26.05.2016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26.05.2016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26.05.2016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fld id="{D9F75050-0E15-4C5B-92B0-66D068882F1F}" type="datetimeFigureOut">
              <a:rPr lang="tr-TR" smtClean="0"/>
              <a:pPr/>
              <a:t>26.05.2016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3568" y="3645024"/>
            <a:ext cx="7772400" cy="1470025"/>
          </a:xfrm>
        </p:spPr>
        <p:txBody>
          <a:bodyPr/>
          <a:lstStyle/>
          <a:p>
            <a:r>
              <a:rPr lang="tr-TR" dirty="0" smtClean="0"/>
              <a:t>Nörolojik Sistem Biyokimyası</a:t>
            </a:r>
            <a:endParaRPr lang="tr-TR" dirty="0"/>
          </a:p>
        </p:txBody>
      </p:sp>
      <p:pic>
        <p:nvPicPr>
          <p:cNvPr id="29698" name="Picture 2" descr="https://upload.wikimedia.org/wikipedia/commons/f/fa/Cerebrum_animation_small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980728"/>
            <a:ext cx="2520280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3490" name="Picture 2" descr="http://images.radiopaedia.org/images/14054734/15a0afcdba267ba7f0da5e37b6af2e_gall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Autofit/>
          </a:bodyPr>
          <a:lstStyle/>
          <a:p>
            <a:r>
              <a:rPr lang="tr-TR" sz="3200" dirty="0" err="1" smtClean="0"/>
              <a:t>Meninksler</a:t>
            </a:r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2000" dirty="0" smtClean="0"/>
              <a:t>(dıştan içe doğru)</a:t>
            </a:r>
            <a:endParaRPr lang="tr-TR" sz="2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/>
              <a:t>Dura </a:t>
            </a:r>
            <a:r>
              <a:rPr lang="tr-TR" dirty="0" err="1" smtClean="0"/>
              <a:t>mater</a:t>
            </a:r>
            <a:endParaRPr lang="tr-TR" dirty="0" smtClean="0"/>
          </a:p>
          <a:p>
            <a:pPr lvl="1"/>
            <a:r>
              <a:rPr lang="tr-TR" dirty="0" err="1" smtClean="0"/>
              <a:t>Periosteal</a:t>
            </a:r>
            <a:r>
              <a:rPr lang="tr-TR" dirty="0" smtClean="0"/>
              <a:t> dura </a:t>
            </a:r>
            <a:r>
              <a:rPr lang="tr-TR" dirty="0" err="1" smtClean="0"/>
              <a:t>mater</a:t>
            </a:r>
            <a:endParaRPr lang="tr-TR" dirty="0" smtClean="0"/>
          </a:p>
          <a:p>
            <a:pPr lvl="2"/>
            <a:r>
              <a:rPr lang="tr-TR" dirty="0" err="1" smtClean="0"/>
              <a:t>Periosteal</a:t>
            </a:r>
            <a:r>
              <a:rPr lang="tr-TR" dirty="0" smtClean="0"/>
              <a:t> ve </a:t>
            </a:r>
            <a:r>
              <a:rPr lang="tr-TR" dirty="0" err="1" smtClean="0"/>
              <a:t>meningeal</a:t>
            </a:r>
            <a:r>
              <a:rPr lang="tr-TR" dirty="0" smtClean="0"/>
              <a:t> tabakalar belli yerlerde birbirinden ayrılarak beynin </a:t>
            </a:r>
            <a:r>
              <a:rPr lang="tr-TR" dirty="0" err="1" smtClean="0"/>
              <a:t>venöz</a:t>
            </a:r>
            <a:r>
              <a:rPr lang="tr-TR" dirty="0" smtClean="0"/>
              <a:t> sinüslerini oluşturur</a:t>
            </a:r>
          </a:p>
          <a:p>
            <a:pPr lvl="1"/>
            <a:r>
              <a:rPr lang="tr-TR" dirty="0" err="1" smtClean="0"/>
              <a:t>Meningeal</a:t>
            </a:r>
            <a:r>
              <a:rPr lang="tr-TR" dirty="0" smtClean="0"/>
              <a:t> dura </a:t>
            </a:r>
            <a:r>
              <a:rPr lang="tr-TR" dirty="0" err="1" smtClean="0"/>
              <a:t>mater</a:t>
            </a:r>
            <a:r>
              <a:rPr lang="tr-TR" dirty="0" smtClean="0"/>
              <a:t> </a:t>
            </a:r>
          </a:p>
          <a:p>
            <a:pPr lvl="2"/>
            <a:r>
              <a:rPr lang="tr-TR" dirty="0" err="1" smtClean="0"/>
              <a:t>Medulla</a:t>
            </a:r>
            <a:r>
              <a:rPr lang="tr-TR" dirty="0" smtClean="0"/>
              <a:t> </a:t>
            </a:r>
            <a:r>
              <a:rPr lang="tr-TR" dirty="0" err="1" smtClean="0"/>
              <a:t>spinalis’te</a:t>
            </a:r>
            <a:r>
              <a:rPr lang="tr-TR" dirty="0" smtClean="0"/>
              <a:t>, dura </a:t>
            </a:r>
            <a:r>
              <a:rPr lang="tr-TR" dirty="0" err="1" smtClean="0"/>
              <a:t>mater</a:t>
            </a:r>
            <a:r>
              <a:rPr lang="tr-TR" dirty="0" smtClean="0"/>
              <a:t> </a:t>
            </a:r>
            <a:r>
              <a:rPr lang="tr-TR" dirty="0" err="1" smtClean="0"/>
              <a:t>spinalis</a:t>
            </a:r>
            <a:r>
              <a:rPr lang="tr-TR" dirty="0" smtClean="0"/>
              <a:t> olarak devam eder.</a:t>
            </a:r>
          </a:p>
          <a:p>
            <a:pPr lvl="2"/>
            <a:r>
              <a:rPr lang="tr-TR" dirty="0" smtClean="0"/>
              <a:t>Uzantıları: </a:t>
            </a:r>
            <a:r>
              <a:rPr lang="tr-TR" dirty="0" err="1" smtClean="0"/>
              <a:t>falks</a:t>
            </a:r>
            <a:r>
              <a:rPr lang="tr-TR" dirty="0" smtClean="0"/>
              <a:t> </a:t>
            </a:r>
            <a:r>
              <a:rPr lang="tr-TR" dirty="0" err="1" smtClean="0"/>
              <a:t>serebri</a:t>
            </a:r>
            <a:r>
              <a:rPr lang="tr-TR" dirty="0" smtClean="0"/>
              <a:t>, </a:t>
            </a:r>
            <a:r>
              <a:rPr lang="tr-TR" dirty="0" err="1" smtClean="0"/>
              <a:t>tentoryum</a:t>
            </a:r>
            <a:r>
              <a:rPr lang="tr-TR" dirty="0" smtClean="0"/>
              <a:t> </a:t>
            </a:r>
            <a:r>
              <a:rPr lang="tr-TR" dirty="0" err="1" smtClean="0"/>
              <a:t>serebelli</a:t>
            </a:r>
            <a:r>
              <a:rPr lang="tr-TR" dirty="0" smtClean="0"/>
              <a:t>, </a:t>
            </a:r>
            <a:r>
              <a:rPr lang="tr-TR" dirty="0" err="1" smtClean="0"/>
              <a:t>falks</a:t>
            </a:r>
            <a:r>
              <a:rPr lang="tr-TR" dirty="0" smtClean="0"/>
              <a:t> </a:t>
            </a:r>
            <a:r>
              <a:rPr lang="tr-TR" dirty="0" err="1" smtClean="0"/>
              <a:t>serebelli</a:t>
            </a:r>
            <a:r>
              <a:rPr lang="tr-TR" dirty="0" smtClean="0"/>
              <a:t>, </a:t>
            </a:r>
            <a:r>
              <a:rPr lang="tr-TR" dirty="0" err="1" smtClean="0"/>
              <a:t>diyafragma</a:t>
            </a:r>
            <a:r>
              <a:rPr lang="tr-TR" dirty="0" smtClean="0"/>
              <a:t> </a:t>
            </a:r>
            <a:r>
              <a:rPr lang="tr-TR" dirty="0" err="1" smtClean="0"/>
              <a:t>sella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Araknoid</a:t>
            </a:r>
            <a:r>
              <a:rPr lang="tr-TR" dirty="0" smtClean="0"/>
              <a:t> </a:t>
            </a:r>
            <a:r>
              <a:rPr lang="tr-TR" dirty="0" err="1" smtClean="0"/>
              <a:t>mater</a:t>
            </a:r>
            <a:endParaRPr lang="tr-TR" dirty="0" smtClean="0"/>
          </a:p>
          <a:p>
            <a:pPr lvl="1"/>
            <a:endParaRPr lang="tr-TR" dirty="0" smtClean="0"/>
          </a:p>
          <a:p>
            <a:pPr lvl="1"/>
            <a:r>
              <a:rPr lang="tr-TR" dirty="0" err="1" smtClean="0"/>
              <a:t>Araknoid</a:t>
            </a:r>
            <a:r>
              <a:rPr lang="tr-TR" dirty="0" smtClean="0"/>
              <a:t> ve </a:t>
            </a:r>
            <a:r>
              <a:rPr lang="tr-TR" dirty="0" err="1" smtClean="0"/>
              <a:t>pia</a:t>
            </a:r>
            <a:r>
              <a:rPr lang="tr-TR" dirty="0" smtClean="0"/>
              <a:t> </a:t>
            </a:r>
            <a:r>
              <a:rPr lang="tr-TR" dirty="0" err="1" smtClean="0"/>
              <a:t>mater</a:t>
            </a:r>
            <a:r>
              <a:rPr lang="tr-TR" dirty="0" smtClean="0"/>
              <a:t> arasında (</a:t>
            </a:r>
            <a:r>
              <a:rPr lang="tr-TR" dirty="0" err="1" smtClean="0"/>
              <a:t>subaraknoid</a:t>
            </a:r>
            <a:r>
              <a:rPr lang="tr-TR" dirty="0" smtClean="0"/>
              <a:t> bölgede) BOS bulunur.</a:t>
            </a:r>
          </a:p>
          <a:p>
            <a:endParaRPr lang="tr-TR" dirty="0" smtClean="0"/>
          </a:p>
          <a:p>
            <a:r>
              <a:rPr lang="tr-TR" dirty="0" err="1" smtClean="0"/>
              <a:t>Pia</a:t>
            </a:r>
            <a:r>
              <a:rPr lang="tr-TR" dirty="0" smtClean="0"/>
              <a:t> </a:t>
            </a:r>
            <a:r>
              <a:rPr lang="tr-TR" dirty="0" err="1" smtClean="0"/>
              <a:t>mater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6414"/>
            <a:ext cx="9144000" cy="5625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Lomber</a:t>
            </a:r>
            <a:r>
              <a:rPr lang="tr-TR" dirty="0" smtClean="0"/>
              <a:t> Ponksiyon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85000" lnSpcReduction="20000"/>
          </a:bodyPr>
          <a:lstStyle/>
          <a:p>
            <a:r>
              <a:rPr lang="tr-TR" dirty="0" err="1" smtClean="0"/>
              <a:t>Medulla</a:t>
            </a:r>
            <a:r>
              <a:rPr lang="tr-TR" dirty="0" smtClean="0"/>
              <a:t> </a:t>
            </a:r>
            <a:r>
              <a:rPr lang="tr-TR" dirty="0" err="1" smtClean="0"/>
              <a:t>spinalis</a:t>
            </a:r>
            <a:r>
              <a:rPr lang="tr-TR" dirty="0" smtClean="0"/>
              <a:t>, L1 </a:t>
            </a:r>
            <a:r>
              <a:rPr lang="tr-TR" dirty="0" err="1" smtClean="0"/>
              <a:t>vertebranın</a:t>
            </a:r>
            <a:r>
              <a:rPr lang="tr-TR" dirty="0" smtClean="0"/>
              <a:t> </a:t>
            </a:r>
            <a:r>
              <a:rPr lang="tr-TR" dirty="0" err="1" smtClean="0"/>
              <a:t>korpusunun</a:t>
            </a:r>
            <a:r>
              <a:rPr lang="tr-TR" dirty="0" smtClean="0"/>
              <a:t> alt kısmında sonlanır ve bu bölgede incelerek </a:t>
            </a:r>
            <a:r>
              <a:rPr lang="tr-TR" dirty="0" err="1" smtClean="0"/>
              <a:t>conus</a:t>
            </a:r>
            <a:r>
              <a:rPr lang="tr-TR" dirty="0" smtClean="0"/>
              <a:t> </a:t>
            </a:r>
            <a:r>
              <a:rPr lang="tr-TR" dirty="0" err="1" smtClean="0"/>
              <a:t>medullaris</a:t>
            </a:r>
            <a:r>
              <a:rPr lang="tr-TR" dirty="0" smtClean="0"/>
              <a:t> adını alır.</a:t>
            </a:r>
          </a:p>
          <a:p>
            <a:endParaRPr lang="tr-TR" dirty="0" smtClean="0"/>
          </a:p>
          <a:p>
            <a:r>
              <a:rPr lang="tr-TR" dirty="0" smtClean="0"/>
              <a:t>L1-L2 arasında </a:t>
            </a:r>
            <a:r>
              <a:rPr lang="tr-TR" dirty="0" err="1" smtClean="0"/>
              <a:t>pia</a:t>
            </a:r>
            <a:r>
              <a:rPr lang="tr-TR" dirty="0" smtClean="0"/>
              <a:t> </a:t>
            </a:r>
            <a:r>
              <a:rPr lang="tr-TR" dirty="0" err="1" smtClean="0"/>
              <a:t>mater</a:t>
            </a:r>
            <a:r>
              <a:rPr lang="tr-TR" dirty="0" smtClean="0"/>
              <a:t> kapanarak, filum terminale adını alır ve S2 seviyesine kadar uzanır.</a:t>
            </a:r>
          </a:p>
          <a:p>
            <a:endParaRPr lang="tr-TR" dirty="0" smtClean="0"/>
          </a:p>
          <a:p>
            <a:r>
              <a:rPr lang="tr-TR" dirty="0" smtClean="0"/>
              <a:t>S2 seviyesinde dura ve </a:t>
            </a:r>
            <a:r>
              <a:rPr lang="tr-TR" dirty="0" err="1" smtClean="0"/>
              <a:t>araknoid</a:t>
            </a:r>
            <a:r>
              <a:rPr lang="tr-TR" dirty="0" smtClean="0"/>
              <a:t> de kapanır; bu seviyeden itibaren filum terminale, </a:t>
            </a:r>
            <a:r>
              <a:rPr lang="tr-TR" dirty="0" err="1" smtClean="0"/>
              <a:t>ligamentum</a:t>
            </a:r>
            <a:r>
              <a:rPr lang="tr-TR" dirty="0" smtClean="0"/>
              <a:t> </a:t>
            </a:r>
            <a:r>
              <a:rPr lang="tr-TR" dirty="0" err="1" smtClean="0"/>
              <a:t>koksigeum</a:t>
            </a:r>
            <a:r>
              <a:rPr lang="tr-TR" dirty="0" smtClean="0"/>
              <a:t> adını alarak devam eder ve </a:t>
            </a:r>
            <a:r>
              <a:rPr lang="tr-TR" dirty="0" err="1" smtClean="0"/>
              <a:t>koksiks</a:t>
            </a:r>
            <a:r>
              <a:rPr lang="tr-TR" dirty="0" smtClean="0"/>
              <a:t> kemiğine yapışarak sonlanır.</a:t>
            </a:r>
            <a:endParaRPr lang="tr-T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0"/>
            <a:ext cx="74889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Lomber</a:t>
            </a:r>
            <a:r>
              <a:rPr lang="tr-TR" dirty="0" smtClean="0"/>
              <a:t> Ponksiyon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L3-L4 arasından yapılır.</a:t>
            </a:r>
          </a:p>
          <a:p>
            <a:endParaRPr lang="tr-TR" dirty="0" smtClean="0"/>
          </a:p>
          <a:p>
            <a:r>
              <a:rPr lang="tr-TR" dirty="0" smtClean="0"/>
              <a:t>Sırasıyla </a:t>
            </a:r>
            <a:r>
              <a:rPr lang="tr-TR" dirty="0" err="1" smtClean="0"/>
              <a:t>ligamentum</a:t>
            </a:r>
            <a:r>
              <a:rPr lang="tr-TR" dirty="0" smtClean="0"/>
              <a:t> </a:t>
            </a:r>
            <a:r>
              <a:rPr lang="tr-TR" dirty="0" err="1" smtClean="0"/>
              <a:t>flavum</a:t>
            </a:r>
            <a:r>
              <a:rPr lang="tr-TR" dirty="0" smtClean="0"/>
              <a:t>, dura ve </a:t>
            </a:r>
            <a:r>
              <a:rPr lang="tr-TR" dirty="0" err="1" smtClean="0"/>
              <a:t>araknoid</a:t>
            </a:r>
            <a:r>
              <a:rPr lang="tr-TR" dirty="0" smtClean="0"/>
              <a:t> </a:t>
            </a:r>
            <a:r>
              <a:rPr lang="tr-TR" dirty="0" err="1" smtClean="0"/>
              <a:t>mater</a:t>
            </a:r>
            <a:r>
              <a:rPr lang="tr-TR" dirty="0" smtClean="0"/>
              <a:t> geçilerek, </a:t>
            </a:r>
            <a:r>
              <a:rPr lang="tr-TR" dirty="0" err="1" smtClean="0"/>
              <a:t>subaraknoid</a:t>
            </a:r>
            <a:r>
              <a:rPr lang="tr-TR" dirty="0" smtClean="0"/>
              <a:t> alana ulaşılır.</a:t>
            </a:r>
            <a:endParaRPr lang="tr-T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Lomber</a:t>
            </a:r>
            <a:r>
              <a:rPr lang="tr-TR" dirty="0" smtClean="0"/>
              <a:t> Ponksiyon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484784"/>
            <a:ext cx="5373216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BOS Analizi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tr-TR" dirty="0" smtClean="0"/>
              <a:t>	1- Fiziksel Analiz (gözle inceleme)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	2- Mikrobiyolojik Analiz (kültür, boyama)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	3- </a:t>
            </a:r>
            <a:r>
              <a:rPr lang="tr-TR" dirty="0" err="1" smtClean="0"/>
              <a:t>Sitolojik</a:t>
            </a:r>
            <a:r>
              <a:rPr lang="tr-TR" dirty="0" smtClean="0"/>
              <a:t> Analiz (hücre sayımı)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	4- Biyokimyasal Analiz (kimyasal ölçümler)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229600" cy="1143000"/>
          </a:xfrm>
        </p:spPr>
        <p:txBody>
          <a:bodyPr/>
          <a:lstStyle/>
          <a:p>
            <a:r>
              <a:rPr lang="tr-TR" dirty="0" smtClean="0"/>
              <a:t>1-Fiziksel Analiz</a:t>
            </a:r>
            <a:endParaRPr lang="tr-T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smtClean="0"/>
              <a:t>BOS, su gibi şeffaf ve renksiz bir sıvıdır.</a:t>
            </a:r>
          </a:p>
          <a:p>
            <a:endParaRPr lang="tr-TR" dirty="0" smtClean="0"/>
          </a:p>
          <a:p>
            <a:r>
              <a:rPr lang="tr-TR" dirty="0" smtClean="0"/>
              <a:t>Bulanık görünüm, proteinden veya hücresel elemanlardan (lökositler, eritrositler, mikroorganizmalar vb.) kaynaklanabilir.</a:t>
            </a:r>
          </a:p>
          <a:p>
            <a:endParaRPr lang="tr-TR" dirty="0" smtClean="0"/>
          </a:p>
          <a:p>
            <a:r>
              <a:rPr lang="tr-TR" dirty="0" err="1" smtClean="0"/>
              <a:t>BOS’ta</a:t>
            </a:r>
            <a:r>
              <a:rPr lang="tr-TR" dirty="0" smtClean="0"/>
              <a:t> lökosit sayısı 200/mm</a:t>
            </a:r>
            <a:r>
              <a:rPr lang="tr-TR" baseline="30000" dirty="0" smtClean="0"/>
              <a:t>3</a:t>
            </a:r>
            <a:r>
              <a:rPr lang="tr-TR" dirty="0" smtClean="0"/>
              <a:t>; eritrosit sayısı 400/mm</a:t>
            </a:r>
            <a:r>
              <a:rPr lang="tr-TR" baseline="30000" dirty="0" smtClean="0"/>
              <a:t>3</a:t>
            </a:r>
            <a:r>
              <a:rPr lang="tr-TR" dirty="0" smtClean="0"/>
              <a:t> ve protein konsantrasyonu 150 mg/</a:t>
            </a:r>
            <a:r>
              <a:rPr lang="tr-TR" dirty="0" err="1" smtClean="0"/>
              <a:t>dL</a:t>
            </a:r>
            <a:r>
              <a:rPr lang="tr-TR" dirty="0" smtClean="0"/>
              <a:t> üzerinde olduğu zaman, BOS “bulanık” olarak görülmeye başlar. Ancak deneyimli bir göz, bundan daha aşağıdaki seviyeleri de fark edebilir.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BOS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6544"/>
          </a:xfrm>
        </p:spPr>
        <p:txBody>
          <a:bodyPr>
            <a:normAutofit fontScale="85000" lnSpcReduction="10000"/>
          </a:bodyPr>
          <a:lstStyle/>
          <a:p>
            <a:r>
              <a:rPr lang="tr-TR" b="1" dirty="0" smtClean="0"/>
              <a:t>BOS</a:t>
            </a:r>
            <a:r>
              <a:rPr lang="tr-TR" dirty="0" smtClean="0"/>
              <a:t>: </a:t>
            </a:r>
            <a:r>
              <a:rPr lang="tr-TR" b="1" dirty="0" smtClean="0"/>
              <a:t>B</a:t>
            </a:r>
            <a:r>
              <a:rPr lang="tr-TR" dirty="0" smtClean="0"/>
              <a:t>eyin-</a:t>
            </a:r>
            <a:r>
              <a:rPr lang="tr-TR" b="1" dirty="0" smtClean="0"/>
              <a:t>O</a:t>
            </a:r>
            <a:r>
              <a:rPr lang="tr-TR" dirty="0" smtClean="0"/>
              <a:t>murilik </a:t>
            </a:r>
            <a:r>
              <a:rPr lang="tr-TR" b="1" dirty="0" smtClean="0"/>
              <a:t>S</a:t>
            </a:r>
            <a:r>
              <a:rPr lang="tr-TR" dirty="0" smtClean="0"/>
              <a:t>ıvısı</a:t>
            </a:r>
          </a:p>
          <a:p>
            <a:pPr lvl="1"/>
            <a:r>
              <a:rPr lang="tr-TR" b="1" dirty="0" smtClean="0"/>
              <a:t>CSF</a:t>
            </a:r>
            <a:r>
              <a:rPr lang="tr-TR" dirty="0" smtClean="0"/>
              <a:t>: </a:t>
            </a:r>
            <a:r>
              <a:rPr lang="tr-TR" b="1" dirty="0" err="1" smtClean="0"/>
              <a:t>C</a:t>
            </a:r>
            <a:r>
              <a:rPr lang="tr-TR" dirty="0" err="1" smtClean="0"/>
              <a:t>erebro</a:t>
            </a:r>
            <a:r>
              <a:rPr lang="tr-TR" dirty="0" smtClean="0"/>
              <a:t>-</a:t>
            </a:r>
            <a:r>
              <a:rPr lang="tr-TR" b="1" dirty="0" err="1" smtClean="0"/>
              <a:t>S</a:t>
            </a:r>
            <a:r>
              <a:rPr lang="tr-TR" dirty="0" err="1" smtClean="0"/>
              <a:t>pinal</a:t>
            </a:r>
            <a:r>
              <a:rPr lang="tr-TR" dirty="0" smtClean="0"/>
              <a:t> </a:t>
            </a:r>
            <a:r>
              <a:rPr lang="tr-TR" b="1" dirty="0" err="1" smtClean="0"/>
              <a:t>F</a:t>
            </a:r>
            <a:r>
              <a:rPr lang="tr-TR" dirty="0" err="1" smtClean="0"/>
              <a:t>luid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Büyük kısmı </a:t>
            </a:r>
            <a:r>
              <a:rPr lang="tr-TR" dirty="0" err="1" smtClean="0"/>
              <a:t>lateral</a:t>
            </a:r>
            <a:r>
              <a:rPr lang="tr-TR" dirty="0" smtClean="0"/>
              <a:t> </a:t>
            </a:r>
            <a:r>
              <a:rPr lang="tr-TR" dirty="0" err="1" smtClean="0"/>
              <a:t>ventriküllerde</a:t>
            </a:r>
            <a:r>
              <a:rPr lang="tr-TR" dirty="0" smtClean="0"/>
              <a:t> olmak üzere, bütün </a:t>
            </a:r>
            <a:r>
              <a:rPr lang="tr-TR" dirty="0" err="1" smtClean="0"/>
              <a:t>ventriküllerin</a:t>
            </a:r>
            <a:r>
              <a:rPr lang="tr-TR" dirty="0" smtClean="0"/>
              <a:t> </a:t>
            </a:r>
            <a:r>
              <a:rPr lang="tr-TR" dirty="0" err="1" smtClean="0"/>
              <a:t>koroid</a:t>
            </a:r>
            <a:r>
              <a:rPr lang="tr-TR" dirty="0" smtClean="0"/>
              <a:t> </a:t>
            </a:r>
            <a:r>
              <a:rPr lang="tr-TR" dirty="0" err="1" smtClean="0"/>
              <a:t>pleksuslarında</a:t>
            </a:r>
            <a:r>
              <a:rPr lang="tr-TR" dirty="0" smtClean="0"/>
              <a:t> üretilir (~20 mL/saat).</a:t>
            </a:r>
            <a:br>
              <a:rPr lang="tr-TR" dirty="0" smtClean="0"/>
            </a:br>
            <a:endParaRPr lang="tr-TR" dirty="0" smtClean="0"/>
          </a:p>
          <a:p>
            <a:r>
              <a:rPr lang="tr-TR" dirty="0" err="1" smtClean="0"/>
              <a:t>Ventriküllerde</a:t>
            </a:r>
            <a:r>
              <a:rPr lang="tr-TR" dirty="0" smtClean="0"/>
              <a:t>, santral kanalda ve </a:t>
            </a:r>
            <a:r>
              <a:rPr lang="tr-TR" dirty="0" err="1" smtClean="0"/>
              <a:t>subaraknoid</a:t>
            </a:r>
            <a:r>
              <a:rPr lang="tr-TR" dirty="0" smtClean="0"/>
              <a:t> alanda bulunur (toplam hacim ~125-150 mL) </a:t>
            </a:r>
          </a:p>
          <a:p>
            <a:endParaRPr lang="tr-TR" dirty="0" smtClean="0"/>
          </a:p>
          <a:p>
            <a:r>
              <a:rPr lang="tr-TR" dirty="0" smtClean="0"/>
              <a:t>Mekanik bir yastık görevi görür.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85000" lnSpcReduction="20000"/>
          </a:bodyPr>
          <a:lstStyle/>
          <a:p>
            <a:r>
              <a:rPr lang="tr-TR" dirty="0" err="1" smtClean="0"/>
              <a:t>Ksantokromi</a:t>
            </a:r>
            <a:r>
              <a:rPr lang="tr-TR" dirty="0" smtClean="0"/>
              <a:t> (santrifüj sonrası </a:t>
            </a:r>
            <a:r>
              <a:rPr lang="tr-TR" dirty="0" err="1" smtClean="0"/>
              <a:t>süpernatanda</a:t>
            </a:r>
            <a:r>
              <a:rPr lang="tr-TR" dirty="0" smtClean="0"/>
              <a:t>):</a:t>
            </a:r>
          </a:p>
          <a:p>
            <a:pPr lvl="1"/>
            <a:r>
              <a:rPr lang="tr-TR" dirty="0" smtClean="0"/>
              <a:t> Pembe-turuncu: Serbest </a:t>
            </a:r>
            <a:r>
              <a:rPr lang="tr-TR" dirty="0" err="1" smtClean="0"/>
              <a:t>oksihemoglobin</a:t>
            </a:r>
            <a:endParaRPr lang="tr-TR" dirty="0" smtClean="0"/>
          </a:p>
          <a:p>
            <a:pPr lvl="2"/>
            <a:r>
              <a:rPr lang="tr-TR" dirty="0" smtClean="0"/>
              <a:t>Erken dönem beyin kanaması</a:t>
            </a:r>
          </a:p>
          <a:p>
            <a:pPr lvl="2"/>
            <a:r>
              <a:rPr lang="tr-TR" dirty="0" smtClean="0"/>
              <a:t>A </a:t>
            </a:r>
            <a:r>
              <a:rPr lang="tr-TR" dirty="0" err="1" smtClean="0"/>
              <a:t>hipervitaminozu</a:t>
            </a:r>
            <a:endParaRPr lang="tr-TR" dirty="0" smtClean="0"/>
          </a:p>
          <a:p>
            <a:pPr lvl="1"/>
            <a:r>
              <a:rPr lang="tr-TR" dirty="0" smtClean="0"/>
              <a:t>Sarı:</a:t>
            </a:r>
          </a:p>
          <a:p>
            <a:pPr lvl="2"/>
            <a:r>
              <a:rPr lang="tr-TR" dirty="0" smtClean="0"/>
              <a:t>Eski beyin kanaması</a:t>
            </a:r>
          </a:p>
          <a:p>
            <a:pPr lvl="2"/>
            <a:r>
              <a:rPr lang="tr-TR" dirty="0" err="1" smtClean="0"/>
              <a:t>Hiperbilirübinemi</a:t>
            </a:r>
            <a:endParaRPr lang="tr-TR" dirty="0" smtClean="0"/>
          </a:p>
          <a:p>
            <a:pPr lvl="2"/>
            <a:r>
              <a:rPr lang="tr-TR" dirty="0" err="1" smtClean="0"/>
              <a:t>BOS’ta</a:t>
            </a:r>
            <a:r>
              <a:rPr lang="tr-TR" dirty="0" smtClean="0"/>
              <a:t> protein artışı</a:t>
            </a:r>
          </a:p>
          <a:p>
            <a:pPr lvl="1"/>
            <a:r>
              <a:rPr lang="tr-TR" dirty="0" smtClean="0"/>
              <a:t>Kahverengi:</a:t>
            </a:r>
          </a:p>
          <a:p>
            <a:pPr lvl="2"/>
            <a:r>
              <a:rPr lang="tr-TR" dirty="0" err="1" smtClean="0"/>
              <a:t>Meningeal</a:t>
            </a:r>
            <a:r>
              <a:rPr lang="tr-TR" dirty="0" smtClean="0"/>
              <a:t> </a:t>
            </a:r>
            <a:r>
              <a:rPr lang="tr-TR" dirty="0" err="1" smtClean="0"/>
              <a:t>metastatik</a:t>
            </a:r>
            <a:r>
              <a:rPr lang="tr-TR" dirty="0" smtClean="0"/>
              <a:t> </a:t>
            </a:r>
            <a:r>
              <a:rPr lang="tr-TR" dirty="0" err="1" smtClean="0"/>
              <a:t>melanom</a:t>
            </a:r>
            <a:endParaRPr lang="tr-TR" dirty="0" smtClean="0"/>
          </a:p>
          <a:p>
            <a:pPr lvl="1">
              <a:buNone/>
            </a:pPr>
            <a:endParaRPr lang="tr-TR" dirty="0" smtClean="0"/>
          </a:p>
          <a:p>
            <a:r>
              <a:rPr lang="tr-TR" dirty="0" smtClean="0"/>
              <a:t>Kanlı görünüm:</a:t>
            </a:r>
          </a:p>
          <a:p>
            <a:pPr lvl="1"/>
            <a:r>
              <a:rPr lang="tr-TR" dirty="0" err="1" smtClean="0"/>
              <a:t>İntrakraniyal</a:t>
            </a:r>
            <a:r>
              <a:rPr lang="tr-TR" dirty="0" smtClean="0"/>
              <a:t> kanama</a:t>
            </a:r>
          </a:p>
          <a:p>
            <a:pPr lvl="1"/>
            <a:r>
              <a:rPr lang="tr-TR" dirty="0" smtClean="0"/>
              <a:t>Ponksiyon işlemine bağlı (yaklaşık %20 sıklıkta)</a:t>
            </a:r>
          </a:p>
          <a:p>
            <a:pPr lvl="1"/>
            <a:endParaRPr lang="tr-T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336704"/>
          </a:xfrm>
        </p:spPr>
        <p:txBody>
          <a:bodyPr>
            <a:normAutofit fontScale="85000" lnSpcReduction="20000"/>
          </a:bodyPr>
          <a:lstStyle/>
          <a:p>
            <a:r>
              <a:rPr lang="tr-TR" dirty="0" err="1" smtClean="0"/>
              <a:t>BOS’taki</a:t>
            </a:r>
            <a:r>
              <a:rPr lang="tr-TR" dirty="0" smtClean="0"/>
              <a:t> </a:t>
            </a:r>
            <a:r>
              <a:rPr lang="tr-TR" dirty="0" smtClean="0"/>
              <a:t>kanlı görünümün </a:t>
            </a:r>
            <a:r>
              <a:rPr lang="tr-TR" dirty="0" err="1" smtClean="0"/>
              <a:t>intrakraniyal</a:t>
            </a:r>
            <a:r>
              <a:rPr lang="tr-TR" dirty="0" smtClean="0"/>
              <a:t> kanamadan mı, yoksa </a:t>
            </a:r>
            <a:r>
              <a:rPr lang="tr-TR" dirty="0" err="1" smtClean="0"/>
              <a:t>lomber</a:t>
            </a:r>
            <a:r>
              <a:rPr lang="tr-TR" dirty="0" smtClean="0"/>
              <a:t> ponksiyona bağlı travmadan mı kaynaklandığını değerlendirmek için birtakım yöntemlere başvurulabilir:</a:t>
            </a:r>
          </a:p>
          <a:p>
            <a:pPr lvl="1"/>
            <a:r>
              <a:rPr lang="tr-TR" dirty="0" err="1" smtClean="0"/>
              <a:t>Serebral</a:t>
            </a:r>
            <a:r>
              <a:rPr lang="tr-TR" dirty="0" smtClean="0"/>
              <a:t> </a:t>
            </a:r>
            <a:r>
              <a:rPr lang="tr-TR" dirty="0" err="1" smtClean="0"/>
              <a:t>hemorajiden</a:t>
            </a:r>
            <a:r>
              <a:rPr lang="tr-TR" dirty="0" smtClean="0"/>
              <a:t> kaynaklanan kan, BOS örneği alınan tüplere eşit ölçüde dağılır; oysa </a:t>
            </a:r>
            <a:r>
              <a:rPr lang="tr-TR" dirty="0" err="1" smtClean="0"/>
              <a:t>iatrojenik</a:t>
            </a:r>
            <a:r>
              <a:rPr lang="tr-TR" dirty="0" smtClean="0"/>
              <a:t> kanamalarda genellikle giderek seyrelir.  </a:t>
            </a:r>
          </a:p>
          <a:p>
            <a:pPr lvl="1"/>
            <a:r>
              <a:rPr lang="tr-TR" dirty="0" err="1" smtClean="0"/>
              <a:t>Serebral</a:t>
            </a:r>
            <a:r>
              <a:rPr lang="tr-TR" dirty="0" smtClean="0"/>
              <a:t> </a:t>
            </a:r>
            <a:r>
              <a:rPr lang="tr-TR" dirty="0" err="1" smtClean="0"/>
              <a:t>hemorajilerde</a:t>
            </a:r>
            <a:r>
              <a:rPr lang="tr-TR" dirty="0" smtClean="0"/>
              <a:t> kan neredeyse hiçbir zaman pıhtı oluşturmaz; </a:t>
            </a:r>
            <a:r>
              <a:rPr lang="tr-TR" dirty="0" err="1" smtClean="0"/>
              <a:t>iatrojenik</a:t>
            </a:r>
            <a:r>
              <a:rPr lang="tr-TR" dirty="0" smtClean="0"/>
              <a:t> kanamalarda ise pıhtılaşma olabilir.</a:t>
            </a:r>
          </a:p>
          <a:p>
            <a:pPr lvl="1"/>
            <a:r>
              <a:rPr lang="tr-TR" dirty="0" smtClean="0"/>
              <a:t>Alınan BOS örneği bekletildiğinde veya santrifüj edildiğinde, </a:t>
            </a:r>
            <a:r>
              <a:rPr lang="tr-TR" dirty="0" err="1" smtClean="0"/>
              <a:t>serebral</a:t>
            </a:r>
            <a:r>
              <a:rPr lang="tr-TR" dirty="0" smtClean="0"/>
              <a:t> </a:t>
            </a:r>
            <a:r>
              <a:rPr lang="tr-TR" dirty="0" err="1" smtClean="0"/>
              <a:t>hemorajilerde</a:t>
            </a:r>
            <a:r>
              <a:rPr lang="tr-TR" dirty="0" smtClean="0"/>
              <a:t> genelde üst kısım berraklaşmaz/kırmızı-sarı-turuncu-pembe renkte görülür; </a:t>
            </a:r>
            <a:r>
              <a:rPr lang="tr-TR" dirty="0" err="1" smtClean="0"/>
              <a:t>iatrojenik</a:t>
            </a:r>
            <a:r>
              <a:rPr lang="tr-TR" dirty="0" smtClean="0"/>
              <a:t> kanamalarda ise santrifüjden sonra üst kısım genelde berrak bir hal alır.</a:t>
            </a:r>
          </a:p>
          <a:p>
            <a:pPr lvl="1"/>
            <a:r>
              <a:rPr lang="tr-TR" dirty="0" smtClean="0"/>
              <a:t>Ayrıca bazı özel boyama tekniklerinden de faydalanılabilir (</a:t>
            </a:r>
            <a:r>
              <a:rPr lang="tr-TR" dirty="0" err="1" smtClean="0"/>
              <a:t>hemosiderin</a:t>
            </a:r>
            <a:r>
              <a:rPr lang="tr-TR" dirty="0" smtClean="0"/>
              <a:t>-laden </a:t>
            </a:r>
            <a:r>
              <a:rPr lang="tr-TR" dirty="0" err="1" smtClean="0"/>
              <a:t>makrofaj</a:t>
            </a:r>
            <a:r>
              <a:rPr lang="tr-TR" dirty="0" smtClean="0"/>
              <a:t> (</a:t>
            </a:r>
            <a:r>
              <a:rPr lang="tr-TR" dirty="0" err="1" smtClean="0"/>
              <a:t>siderofaj</a:t>
            </a:r>
            <a:r>
              <a:rPr lang="tr-TR" dirty="0" smtClean="0"/>
              <a:t>), </a:t>
            </a:r>
            <a:r>
              <a:rPr lang="tr-TR" dirty="0" err="1" smtClean="0"/>
              <a:t>eritrofagositoz</a:t>
            </a:r>
            <a:r>
              <a:rPr lang="tr-TR" dirty="0" smtClean="0"/>
              <a:t>).</a:t>
            </a:r>
          </a:p>
          <a:p>
            <a:pPr lvl="1"/>
            <a:endParaRPr lang="tr-T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Eritrositler </a:t>
            </a:r>
            <a:r>
              <a:rPr lang="tr-TR" dirty="0" err="1" smtClean="0"/>
              <a:t>BOS’ta</a:t>
            </a:r>
            <a:r>
              <a:rPr lang="tr-TR" dirty="0" smtClean="0"/>
              <a:t> yaklaşık 1-2 saat kadar kaldıklarında parçalanmaya başlar (</a:t>
            </a:r>
            <a:r>
              <a:rPr lang="tr-TR" dirty="0" err="1" smtClean="0"/>
              <a:t>hemoliz</a:t>
            </a:r>
            <a:r>
              <a:rPr lang="tr-TR" dirty="0" smtClean="0"/>
              <a:t>).</a:t>
            </a:r>
          </a:p>
          <a:p>
            <a:endParaRPr lang="tr-TR" dirty="0" smtClean="0"/>
          </a:p>
          <a:p>
            <a:r>
              <a:rPr lang="tr-TR" dirty="0" smtClean="0"/>
              <a:t>Bu nedenle, taze </a:t>
            </a:r>
            <a:r>
              <a:rPr lang="tr-TR" dirty="0" err="1" smtClean="0"/>
              <a:t>hemorajilerde</a:t>
            </a:r>
            <a:r>
              <a:rPr lang="tr-TR" dirty="0" smtClean="0"/>
              <a:t> de santrifüj sonrası üst kısımda berraklık görülebilir!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229600" cy="1143000"/>
          </a:xfrm>
        </p:spPr>
        <p:txBody>
          <a:bodyPr/>
          <a:lstStyle/>
          <a:p>
            <a:r>
              <a:rPr lang="tr-TR" dirty="0" smtClean="0"/>
              <a:t>2-Mikrobiyolojik Analiz</a:t>
            </a:r>
            <a:endParaRPr lang="tr-T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Genellikle BOS analizi için 3 tüp kullanılır:</a:t>
            </a:r>
          </a:p>
          <a:p>
            <a:pPr lvl="1"/>
            <a:r>
              <a:rPr lang="tr-TR" dirty="0" smtClean="0"/>
              <a:t>1. tüp: kimyasal-</a:t>
            </a:r>
            <a:r>
              <a:rPr lang="tr-TR" dirty="0" err="1" smtClean="0"/>
              <a:t>serolojik</a:t>
            </a:r>
            <a:r>
              <a:rPr lang="tr-TR" dirty="0" smtClean="0"/>
              <a:t> inceleme</a:t>
            </a:r>
          </a:p>
          <a:p>
            <a:pPr lvl="1"/>
            <a:r>
              <a:rPr lang="tr-TR" dirty="0" smtClean="0"/>
              <a:t>2. tüp: mikrobiyolojik inceleme</a:t>
            </a:r>
          </a:p>
          <a:p>
            <a:pPr lvl="1"/>
            <a:r>
              <a:rPr lang="tr-TR" dirty="0" smtClean="0"/>
              <a:t>3. tip: </a:t>
            </a:r>
            <a:r>
              <a:rPr lang="tr-TR" dirty="0" err="1" smtClean="0"/>
              <a:t>sitolojik</a:t>
            </a:r>
            <a:r>
              <a:rPr lang="tr-TR" dirty="0" smtClean="0"/>
              <a:t> inceleme (hücre sayımı)</a:t>
            </a:r>
          </a:p>
          <a:p>
            <a:pPr lvl="1">
              <a:buNone/>
            </a:pPr>
            <a:r>
              <a:rPr lang="tr-TR" dirty="0" smtClean="0"/>
              <a:t>için alınır.</a:t>
            </a:r>
          </a:p>
          <a:p>
            <a:endParaRPr lang="tr-TR" dirty="0" smtClean="0"/>
          </a:p>
          <a:p>
            <a:r>
              <a:rPr lang="tr-TR" dirty="0" smtClean="0"/>
              <a:t>Mikrobiyolojik inceleme için 1. tüpü kullanmak hatalıdır; çünkü derideki bakteriler ile </a:t>
            </a:r>
            <a:r>
              <a:rPr lang="tr-TR" dirty="0" err="1" smtClean="0"/>
              <a:t>kontamine</a:t>
            </a:r>
            <a:r>
              <a:rPr lang="tr-TR" dirty="0" smtClean="0"/>
              <a:t> olma riski çok yüksektir.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229600" cy="1143000"/>
          </a:xfrm>
        </p:spPr>
        <p:txBody>
          <a:bodyPr/>
          <a:lstStyle/>
          <a:p>
            <a:r>
              <a:rPr lang="tr-TR" dirty="0" smtClean="0"/>
              <a:t>3-</a:t>
            </a:r>
            <a:r>
              <a:rPr lang="tr-TR" dirty="0" err="1" smtClean="0"/>
              <a:t>Sitolojik</a:t>
            </a:r>
            <a:r>
              <a:rPr lang="tr-TR" dirty="0" smtClean="0"/>
              <a:t> Analiz</a:t>
            </a:r>
            <a:endParaRPr lang="tr-T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62500" lnSpcReduction="20000"/>
          </a:bodyPr>
          <a:lstStyle/>
          <a:p>
            <a:r>
              <a:rPr lang="tr-TR" dirty="0" smtClean="0"/>
              <a:t>Numune alındıktan sonra kısa süre içerisinde hücre sayımı yapılmalıdır (&lt;1 saat); aksi halde hücresel parçalanma başlayacaktır.</a:t>
            </a:r>
          </a:p>
          <a:p>
            <a:endParaRPr lang="tr-TR" dirty="0" smtClean="0"/>
          </a:p>
          <a:p>
            <a:r>
              <a:rPr lang="tr-TR" dirty="0" smtClean="0"/>
              <a:t>Cam tüpler, hücresel yapışma nedeniyle, sayım işleminde hatalara yol açabilir.</a:t>
            </a:r>
          </a:p>
          <a:p>
            <a:endParaRPr lang="tr-TR" dirty="0" smtClean="0"/>
          </a:p>
          <a:p>
            <a:r>
              <a:rPr lang="tr-TR" dirty="0" smtClean="0"/>
              <a:t>Normalde </a:t>
            </a:r>
            <a:r>
              <a:rPr lang="tr-TR" dirty="0" err="1" smtClean="0"/>
              <a:t>BOS’ta</a:t>
            </a:r>
            <a:r>
              <a:rPr lang="tr-TR" dirty="0" smtClean="0"/>
              <a:t> çok az miktarda (&lt;5/mm</a:t>
            </a:r>
            <a:r>
              <a:rPr lang="tr-TR" baseline="30000" dirty="0" smtClean="0"/>
              <a:t>3</a:t>
            </a:r>
            <a:r>
              <a:rPr lang="tr-TR" dirty="0" smtClean="0"/>
              <a:t>) lenfosit ve </a:t>
            </a:r>
            <a:r>
              <a:rPr lang="tr-TR" dirty="0" err="1" smtClean="0"/>
              <a:t>monosit</a:t>
            </a:r>
            <a:r>
              <a:rPr lang="tr-TR" dirty="0" smtClean="0"/>
              <a:t> bulunabilir (</a:t>
            </a:r>
            <a:r>
              <a:rPr lang="tr-TR" dirty="0" err="1" smtClean="0"/>
              <a:t>yenidoğan’da</a:t>
            </a:r>
            <a:r>
              <a:rPr lang="tr-TR" dirty="0" smtClean="0"/>
              <a:t> 30/mm</a:t>
            </a:r>
            <a:r>
              <a:rPr lang="tr-TR" baseline="30000" dirty="0" smtClean="0"/>
              <a:t>3</a:t>
            </a:r>
            <a:r>
              <a:rPr lang="tr-TR" dirty="0" smtClean="0"/>
              <a:t>’e kadar normal).</a:t>
            </a:r>
          </a:p>
          <a:p>
            <a:endParaRPr lang="tr-TR" dirty="0" smtClean="0"/>
          </a:p>
          <a:p>
            <a:r>
              <a:rPr lang="tr-TR" dirty="0" err="1" smtClean="0"/>
              <a:t>BOS’ta</a:t>
            </a:r>
            <a:r>
              <a:rPr lang="tr-TR" dirty="0" smtClean="0"/>
              <a:t> hücre sayısı artışı </a:t>
            </a:r>
            <a:r>
              <a:rPr lang="tr-TR" dirty="0" err="1" smtClean="0"/>
              <a:t>pleositoz</a:t>
            </a:r>
            <a:r>
              <a:rPr lang="tr-TR" dirty="0" smtClean="0"/>
              <a:t> olarak tanımlanır.</a:t>
            </a:r>
          </a:p>
          <a:p>
            <a:endParaRPr lang="tr-TR" dirty="0" smtClean="0"/>
          </a:p>
          <a:p>
            <a:r>
              <a:rPr lang="tr-TR" dirty="0" smtClean="0"/>
              <a:t>Lenfosit sayısındaki artış; </a:t>
            </a:r>
            <a:r>
              <a:rPr lang="tr-TR" dirty="0" err="1" smtClean="0"/>
              <a:t>viral</a:t>
            </a:r>
            <a:r>
              <a:rPr lang="tr-TR" dirty="0" smtClean="0"/>
              <a:t> ve </a:t>
            </a:r>
            <a:r>
              <a:rPr lang="tr-TR" dirty="0" err="1" smtClean="0"/>
              <a:t>fungal</a:t>
            </a:r>
            <a:r>
              <a:rPr lang="tr-TR" dirty="0" smtClean="0"/>
              <a:t> menenjiti ya da </a:t>
            </a:r>
            <a:r>
              <a:rPr lang="tr-TR" dirty="0" err="1" smtClean="0"/>
              <a:t>tübürküloz</a:t>
            </a:r>
            <a:r>
              <a:rPr lang="tr-TR" dirty="0" smtClean="0"/>
              <a:t> menenjitini düşündürür. Bu menenjitlerde erken dönemde </a:t>
            </a:r>
            <a:r>
              <a:rPr lang="tr-TR" dirty="0" err="1" smtClean="0"/>
              <a:t>nötrofil</a:t>
            </a:r>
            <a:r>
              <a:rPr lang="tr-TR" dirty="0" smtClean="0"/>
              <a:t> artışı saptanabilir.</a:t>
            </a:r>
          </a:p>
          <a:p>
            <a:endParaRPr lang="tr-TR" dirty="0" smtClean="0"/>
          </a:p>
          <a:p>
            <a:r>
              <a:rPr lang="tr-TR" dirty="0" err="1" smtClean="0"/>
              <a:t>Nötrofil</a:t>
            </a:r>
            <a:r>
              <a:rPr lang="tr-TR" dirty="0" smtClean="0"/>
              <a:t> mevcudiyeti; bakteriyel menenjiti düşündürür.</a:t>
            </a:r>
            <a:endParaRPr lang="tr-T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6876" t="30141" r="51025" b="26547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7983" t="33094" r="57113" b="36391"/>
          <a:stretch>
            <a:fillRect/>
          </a:stretch>
        </p:blipFill>
        <p:spPr bwMode="auto">
          <a:xfrm>
            <a:off x="251520" y="332656"/>
            <a:ext cx="8636052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200/mm</a:t>
            </a:r>
            <a:r>
              <a:rPr lang="tr-TR" baseline="30000" dirty="0" smtClean="0"/>
              <a:t>3</a:t>
            </a:r>
            <a:r>
              <a:rPr lang="tr-TR" dirty="0" smtClean="0"/>
              <a:t> WBC ve 400/mm</a:t>
            </a:r>
            <a:r>
              <a:rPr lang="tr-TR" baseline="30000" dirty="0" smtClean="0"/>
              <a:t>3</a:t>
            </a:r>
            <a:r>
              <a:rPr lang="tr-TR" dirty="0" smtClean="0"/>
              <a:t> </a:t>
            </a:r>
            <a:r>
              <a:rPr lang="tr-TR" dirty="0" err="1" smtClean="0"/>
              <a:t>RBC’ye</a:t>
            </a:r>
            <a:r>
              <a:rPr lang="tr-TR" dirty="0" smtClean="0"/>
              <a:t> kadar BOS görünümü berrak olabilir. </a:t>
            </a:r>
          </a:p>
          <a:p>
            <a:endParaRPr lang="tr-TR" dirty="0" smtClean="0"/>
          </a:p>
          <a:p>
            <a:r>
              <a:rPr lang="tr-TR" dirty="0" smtClean="0"/>
              <a:t>Bu nedenle berrak görünümlü örneklerde de </a:t>
            </a:r>
            <a:r>
              <a:rPr lang="tr-TR" dirty="0" err="1" smtClean="0"/>
              <a:t>sitolojik</a:t>
            </a:r>
            <a:r>
              <a:rPr lang="tr-TR" dirty="0" smtClean="0"/>
              <a:t> analiz yapılmalıdır.</a:t>
            </a:r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4140"/>
            <a:ext cx="9144000" cy="692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229600" cy="1143000"/>
          </a:xfrm>
        </p:spPr>
        <p:txBody>
          <a:bodyPr/>
          <a:lstStyle/>
          <a:p>
            <a:r>
              <a:rPr lang="tr-TR" dirty="0" smtClean="0"/>
              <a:t>4-Biyokimyasal Analiz</a:t>
            </a:r>
            <a:endParaRPr lang="tr-T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229600" cy="1143000"/>
          </a:xfrm>
        </p:spPr>
        <p:txBody>
          <a:bodyPr/>
          <a:lstStyle/>
          <a:p>
            <a:r>
              <a:rPr lang="tr-TR" dirty="0" smtClean="0"/>
              <a:t>Normal BOS Biyokimyası</a:t>
            </a:r>
            <a:endParaRPr lang="tr-T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tr-TR" sz="3100" dirty="0" smtClean="0"/>
              <a:t>BOS ve Kan Plazması Arasındaki </a:t>
            </a:r>
            <a:br>
              <a:rPr lang="tr-TR" sz="3100" dirty="0" smtClean="0"/>
            </a:br>
            <a:r>
              <a:rPr lang="tr-TR" sz="3100" dirty="0" smtClean="0"/>
              <a:t>Farklılıklar ve Benzerlikler: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BOS, proteinden oldukça fakirdir. </a:t>
            </a:r>
          </a:p>
          <a:p>
            <a:r>
              <a:rPr lang="tr-TR" dirty="0" err="1" smtClean="0"/>
              <a:t>BOS’ta</a:t>
            </a:r>
            <a:r>
              <a:rPr lang="tr-TR" dirty="0" smtClean="0"/>
              <a:t> amino asit düzeyleri, plazmadakinden daha düşüktür. </a:t>
            </a:r>
          </a:p>
          <a:p>
            <a:r>
              <a:rPr lang="tr-TR" dirty="0" smtClean="0"/>
              <a:t>BOS, plazma </a:t>
            </a:r>
            <a:r>
              <a:rPr lang="tr-TR" dirty="0" err="1" smtClean="0"/>
              <a:t>lipidlerini</a:t>
            </a:r>
            <a:r>
              <a:rPr lang="tr-TR" dirty="0" smtClean="0"/>
              <a:t> içermez. </a:t>
            </a:r>
          </a:p>
          <a:p>
            <a:r>
              <a:rPr lang="tr-TR" dirty="0" err="1" smtClean="0"/>
              <a:t>BOS’ta</a:t>
            </a:r>
            <a:r>
              <a:rPr lang="tr-TR" dirty="0" smtClean="0"/>
              <a:t> </a:t>
            </a:r>
            <a:r>
              <a:rPr lang="tr-TR" dirty="0" err="1" smtClean="0"/>
              <a:t>glukoz</a:t>
            </a:r>
            <a:r>
              <a:rPr lang="tr-TR" dirty="0" smtClean="0"/>
              <a:t> konsantrasyonu, plazmadakinden daha düşüktür.</a:t>
            </a:r>
          </a:p>
          <a:p>
            <a:r>
              <a:rPr lang="tr-TR" dirty="0" err="1" smtClean="0"/>
              <a:t>BOS’un</a:t>
            </a:r>
            <a:endParaRPr lang="tr-TR" dirty="0" smtClean="0"/>
          </a:p>
          <a:p>
            <a:pPr lvl="1"/>
            <a:r>
              <a:rPr lang="tr-TR" dirty="0" smtClean="0"/>
              <a:t>potasyum içeriği, plazmadakinden daha düşük </a:t>
            </a:r>
          </a:p>
          <a:p>
            <a:pPr lvl="1"/>
            <a:r>
              <a:rPr lang="tr-TR" dirty="0" smtClean="0"/>
              <a:t>sodyum içeriği, plazmadakine eş değer</a:t>
            </a:r>
          </a:p>
          <a:p>
            <a:pPr lvl="1"/>
            <a:r>
              <a:rPr lang="tr-TR" dirty="0" smtClean="0"/>
              <a:t>klor içeriği, plazmadakinden daha yüksektir.</a:t>
            </a:r>
          </a:p>
          <a:p>
            <a:r>
              <a:rPr lang="tr-TR" dirty="0" smtClean="0"/>
              <a:t>BOS </a:t>
            </a:r>
            <a:r>
              <a:rPr lang="tr-TR" dirty="0" err="1" smtClean="0"/>
              <a:t>pH’ı</a:t>
            </a:r>
            <a:r>
              <a:rPr lang="tr-TR" dirty="0" smtClean="0"/>
              <a:t>, kan </a:t>
            </a:r>
            <a:r>
              <a:rPr lang="tr-TR" dirty="0" err="1" smtClean="0"/>
              <a:t>pH’ına</a:t>
            </a:r>
            <a:r>
              <a:rPr lang="tr-TR" dirty="0" smtClean="0"/>
              <a:t> yakındır.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9365" t="28965" r="57666" b="25563"/>
          <a:stretch>
            <a:fillRect/>
          </a:stretch>
        </p:blipFill>
        <p:spPr bwMode="auto">
          <a:xfrm>
            <a:off x="1547664" y="0"/>
            <a:ext cx="60121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2964" t="17344" r="25014" b="9813"/>
          <a:stretch>
            <a:fillRect/>
          </a:stretch>
        </p:blipFill>
        <p:spPr bwMode="auto">
          <a:xfrm>
            <a:off x="0" y="27598"/>
            <a:ext cx="9144000" cy="6830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229600" cy="1143000"/>
          </a:xfrm>
        </p:spPr>
        <p:txBody>
          <a:bodyPr/>
          <a:lstStyle/>
          <a:p>
            <a:r>
              <a:rPr lang="tr-TR" dirty="0" err="1" smtClean="0"/>
              <a:t>BOS’ta</a:t>
            </a:r>
            <a:r>
              <a:rPr lang="tr-TR" dirty="0" smtClean="0"/>
              <a:t> Protein Analizi</a:t>
            </a:r>
            <a:endParaRPr lang="tr-TR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0000" lnSpcReduction="20000"/>
          </a:bodyPr>
          <a:lstStyle/>
          <a:p>
            <a:r>
              <a:rPr lang="tr-TR" dirty="0" err="1" smtClean="0"/>
              <a:t>BOS’ta</a:t>
            </a:r>
            <a:r>
              <a:rPr lang="tr-TR" dirty="0" smtClean="0"/>
              <a:t> çok az miktarda protein vardır (15-45 mg/</a:t>
            </a:r>
            <a:r>
              <a:rPr lang="tr-TR" dirty="0" err="1" smtClean="0"/>
              <a:t>dL</a:t>
            </a:r>
            <a:r>
              <a:rPr lang="tr-TR" dirty="0" smtClean="0"/>
              <a:t>) ve bunun yaklaşık %80’i plazmadan kaynaklanır.</a:t>
            </a:r>
          </a:p>
          <a:p>
            <a:endParaRPr lang="tr-TR" dirty="0" smtClean="0"/>
          </a:p>
          <a:p>
            <a:r>
              <a:rPr lang="tr-TR" dirty="0" err="1" smtClean="0"/>
              <a:t>Yenidoğanlarda</a:t>
            </a:r>
            <a:r>
              <a:rPr lang="tr-TR" dirty="0" smtClean="0"/>
              <a:t> referans aralıklar çok daha yüksektir (150 mg/</a:t>
            </a:r>
            <a:r>
              <a:rPr lang="tr-TR" dirty="0" err="1" smtClean="0"/>
              <a:t>dL’ye</a:t>
            </a:r>
            <a:r>
              <a:rPr lang="tr-TR" dirty="0" smtClean="0"/>
              <a:t> kadar)</a:t>
            </a:r>
          </a:p>
          <a:p>
            <a:endParaRPr lang="tr-TR" dirty="0" smtClean="0"/>
          </a:p>
          <a:p>
            <a:r>
              <a:rPr lang="tr-TR" dirty="0" err="1" smtClean="0"/>
              <a:t>BOS’taki</a:t>
            </a:r>
            <a:r>
              <a:rPr lang="tr-TR" dirty="0" smtClean="0"/>
              <a:t> total proteinin önemli bir kısmını albümin oluşturur. Diğer önemli proteinler </a:t>
            </a:r>
            <a:r>
              <a:rPr lang="tr-TR" dirty="0" err="1" smtClean="0"/>
              <a:t>prealbümin</a:t>
            </a:r>
            <a:r>
              <a:rPr lang="tr-TR" dirty="0" smtClean="0"/>
              <a:t> ve </a:t>
            </a:r>
            <a:r>
              <a:rPr lang="tr-TR" dirty="0" err="1" smtClean="0"/>
              <a:t>transferrindir</a:t>
            </a:r>
            <a:r>
              <a:rPr lang="tr-TR" dirty="0" smtClean="0"/>
              <a:t>. </a:t>
            </a:r>
          </a:p>
          <a:p>
            <a:endParaRPr lang="tr-TR" dirty="0" smtClean="0"/>
          </a:p>
          <a:p>
            <a:r>
              <a:rPr lang="tr-TR" dirty="0" smtClean="0"/>
              <a:t>Temel </a:t>
            </a:r>
            <a:r>
              <a:rPr lang="tr-TR" dirty="0" err="1" smtClean="0"/>
              <a:t>immunglobulin</a:t>
            </a:r>
            <a:r>
              <a:rPr lang="tr-TR" dirty="0" smtClean="0"/>
              <a:t> </a:t>
            </a:r>
            <a:r>
              <a:rPr lang="tr-TR" dirty="0" err="1" smtClean="0"/>
              <a:t>IgG’dir</a:t>
            </a:r>
            <a:r>
              <a:rPr lang="tr-TR" dirty="0" smtClean="0"/>
              <a:t>. Ayrıca çok az miktarda </a:t>
            </a:r>
            <a:r>
              <a:rPr lang="tr-TR" dirty="0" err="1" smtClean="0"/>
              <a:t>IgA</a:t>
            </a:r>
            <a:r>
              <a:rPr lang="tr-TR" dirty="0" smtClean="0"/>
              <a:t> da vardır.</a:t>
            </a:r>
          </a:p>
          <a:p>
            <a:endParaRPr lang="tr-TR" dirty="0" smtClean="0"/>
          </a:p>
          <a:p>
            <a:r>
              <a:rPr lang="tr-TR" dirty="0" err="1" smtClean="0"/>
              <a:t>BOS’a</a:t>
            </a:r>
            <a:r>
              <a:rPr lang="tr-TR" dirty="0" smtClean="0"/>
              <a:t> özgü protein: “</a:t>
            </a:r>
            <a:r>
              <a:rPr lang="tr-TR" dirty="0" err="1" smtClean="0"/>
              <a:t>tau</a:t>
            </a:r>
            <a:r>
              <a:rPr lang="tr-TR" dirty="0" smtClean="0"/>
              <a:t>” (karbonhidrattan yoksun </a:t>
            </a:r>
            <a:r>
              <a:rPr lang="tr-TR" dirty="0" err="1" smtClean="0"/>
              <a:t>transferrin</a:t>
            </a:r>
            <a:r>
              <a:rPr lang="tr-TR" dirty="0" smtClean="0"/>
              <a:t>)!</a:t>
            </a:r>
            <a:endParaRPr lang="tr-T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22830" t="23113" r="24505" b="37446"/>
          <a:stretch>
            <a:fillRect/>
          </a:stretch>
        </p:blipFill>
        <p:spPr bwMode="auto">
          <a:xfrm>
            <a:off x="0" y="908719"/>
            <a:ext cx="9144000" cy="385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BOS’ta</a:t>
            </a:r>
            <a:r>
              <a:rPr lang="tr-TR" dirty="0" smtClean="0"/>
              <a:t> protein artışının en sık nedenleri menenjitler ve </a:t>
            </a:r>
            <a:r>
              <a:rPr lang="tr-TR" dirty="0" err="1" smtClean="0"/>
              <a:t>hemorajilerdir</a:t>
            </a:r>
            <a:r>
              <a:rPr lang="tr-TR" dirty="0" smtClean="0"/>
              <a:t>. </a:t>
            </a:r>
          </a:p>
          <a:p>
            <a:endParaRPr lang="tr-TR" dirty="0" smtClean="0"/>
          </a:p>
          <a:p>
            <a:r>
              <a:rPr lang="tr-TR" dirty="0" smtClean="0"/>
              <a:t>Bunların dışında tümörler, MS, </a:t>
            </a:r>
            <a:r>
              <a:rPr lang="tr-TR" dirty="0" err="1" smtClean="0"/>
              <a:t>Guillain</a:t>
            </a:r>
            <a:r>
              <a:rPr lang="tr-TR" dirty="0" smtClean="0"/>
              <a:t>-</a:t>
            </a:r>
            <a:r>
              <a:rPr lang="tr-TR" dirty="0" err="1" smtClean="0"/>
              <a:t>Barre</a:t>
            </a:r>
            <a:r>
              <a:rPr lang="tr-TR" dirty="0" smtClean="0"/>
              <a:t> gibi hastalıklarda da protein artışı olur.</a:t>
            </a:r>
            <a:endParaRPr lang="tr-TR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221088"/>
            <a:ext cx="8229600" cy="2448272"/>
          </a:xfrm>
        </p:spPr>
        <p:txBody>
          <a:bodyPr>
            <a:normAutofit fontScale="85000" lnSpcReduction="10000"/>
          </a:bodyPr>
          <a:lstStyle/>
          <a:p>
            <a:r>
              <a:rPr lang="tr-TR" dirty="0" err="1" smtClean="0"/>
              <a:t>Transferrinin</a:t>
            </a:r>
            <a:r>
              <a:rPr lang="tr-TR" dirty="0" smtClean="0"/>
              <a:t> 2 tipi var:</a:t>
            </a:r>
          </a:p>
          <a:p>
            <a:pPr lvl="1"/>
            <a:r>
              <a:rPr lang="tr-TR" dirty="0" smtClean="0"/>
              <a:t>beta-1: tüm vücut sıvılarında mevcut</a:t>
            </a:r>
          </a:p>
          <a:p>
            <a:pPr lvl="1"/>
            <a:r>
              <a:rPr lang="tr-TR" dirty="0" smtClean="0"/>
              <a:t>beta-2: sadece </a:t>
            </a:r>
            <a:r>
              <a:rPr lang="tr-TR" dirty="0" err="1" smtClean="0"/>
              <a:t>MSS’de</a:t>
            </a:r>
            <a:r>
              <a:rPr lang="tr-TR" dirty="0" smtClean="0"/>
              <a:t> var; </a:t>
            </a:r>
            <a:r>
              <a:rPr lang="tr-TR" dirty="0" smtClean="0"/>
              <a:t>travma </a:t>
            </a:r>
            <a:r>
              <a:rPr lang="tr-TR" dirty="0" smtClean="0"/>
              <a:t>sonrası BOS sızıntılarında (BOS </a:t>
            </a:r>
            <a:r>
              <a:rPr lang="tr-TR" dirty="0" err="1" smtClean="0"/>
              <a:t>otoresi</a:t>
            </a:r>
            <a:r>
              <a:rPr lang="tr-TR" dirty="0" smtClean="0"/>
              <a:t> ve </a:t>
            </a:r>
            <a:r>
              <a:rPr lang="tr-TR" dirty="0" err="1" smtClean="0"/>
              <a:t>rinoresi</a:t>
            </a:r>
            <a:r>
              <a:rPr lang="tr-TR" dirty="0" smtClean="0"/>
              <a:t>) önemli!</a:t>
            </a:r>
          </a:p>
          <a:p>
            <a:r>
              <a:rPr lang="tr-TR" dirty="0" smtClean="0"/>
              <a:t>Alzheimer’de ayrıca: F2-</a:t>
            </a:r>
            <a:r>
              <a:rPr lang="tr-TR" dirty="0" err="1" smtClean="0"/>
              <a:t>izoprostanların</a:t>
            </a:r>
            <a:r>
              <a:rPr lang="tr-TR" dirty="0" smtClean="0"/>
              <a:t> ölçümü tanıda önemli olabilir.</a:t>
            </a:r>
          </a:p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5216" t="39000" r="39956" b="28516"/>
          <a:stretch>
            <a:fillRect/>
          </a:stretch>
        </p:blipFill>
        <p:spPr bwMode="auto">
          <a:xfrm>
            <a:off x="-1" y="0"/>
            <a:ext cx="9144001" cy="3725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Ventriküler</a:t>
            </a:r>
            <a:r>
              <a:rPr lang="tr-TR" dirty="0" smtClean="0"/>
              <a:t> Sistem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txBody>
          <a:bodyPr>
            <a:normAutofit/>
          </a:bodyPr>
          <a:lstStyle/>
          <a:p>
            <a:r>
              <a:rPr lang="tr-TR" dirty="0" smtClean="0"/>
              <a:t>Beyin ve beyin sapı içinde yer alan, birbirleriyle bağlantılı ve içleri BOS ile dolu olan boşluklara </a:t>
            </a:r>
            <a:r>
              <a:rPr lang="tr-TR" dirty="0" err="1" smtClean="0"/>
              <a:t>ventrikül</a:t>
            </a:r>
            <a:r>
              <a:rPr lang="tr-TR" dirty="0" smtClean="0"/>
              <a:t> adı verilir.</a:t>
            </a:r>
          </a:p>
          <a:p>
            <a:endParaRPr lang="tr-TR" dirty="0" smtClean="0"/>
          </a:p>
          <a:p>
            <a:r>
              <a:rPr lang="tr-TR" dirty="0" smtClean="0"/>
              <a:t>4 adet </a:t>
            </a:r>
            <a:r>
              <a:rPr lang="tr-TR" dirty="0" err="1" smtClean="0"/>
              <a:t>ventrikül</a:t>
            </a:r>
            <a:r>
              <a:rPr lang="tr-TR" dirty="0" smtClean="0"/>
              <a:t> vardır:</a:t>
            </a:r>
          </a:p>
          <a:p>
            <a:pPr lvl="1"/>
            <a:r>
              <a:rPr lang="tr-TR" dirty="0" err="1" smtClean="0"/>
              <a:t>Lateral</a:t>
            </a:r>
            <a:r>
              <a:rPr lang="tr-TR" dirty="0" smtClean="0"/>
              <a:t> </a:t>
            </a:r>
            <a:r>
              <a:rPr lang="tr-TR" dirty="0" err="1" smtClean="0"/>
              <a:t>ventrikül</a:t>
            </a:r>
            <a:r>
              <a:rPr lang="tr-TR" dirty="0" smtClean="0"/>
              <a:t> (sağ ve sol olmak üzere 2 tane)</a:t>
            </a:r>
          </a:p>
          <a:p>
            <a:pPr lvl="1"/>
            <a:r>
              <a:rPr lang="tr-TR" dirty="0" smtClean="0"/>
              <a:t>3. </a:t>
            </a:r>
            <a:r>
              <a:rPr lang="tr-TR" dirty="0" err="1" smtClean="0"/>
              <a:t>ventrikül</a:t>
            </a:r>
            <a:endParaRPr lang="tr-TR" dirty="0" smtClean="0"/>
          </a:p>
          <a:p>
            <a:pPr lvl="1"/>
            <a:r>
              <a:rPr lang="tr-TR" dirty="0" smtClean="0"/>
              <a:t>4. </a:t>
            </a:r>
            <a:r>
              <a:rPr lang="tr-TR" dirty="0" err="1" smtClean="0"/>
              <a:t>ventrikül</a:t>
            </a:r>
            <a:endParaRPr lang="tr-TR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229600" cy="1143000"/>
          </a:xfrm>
        </p:spPr>
        <p:txBody>
          <a:bodyPr/>
          <a:lstStyle/>
          <a:p>
            <a:r>
              <a:rPr lang="tr-TR" dirty="0" err="1" smtClean="0"/>
              <a:t>BOS’ta</a:t>
            </a:r>
            <a:r>
              <a:rPr lang="tr-TR" dirty="0" smtClean="0"/>
              <a:t> </a:t>
            </a:r>
            <a:r>
              <a:rPr lang="tr-TR" dirty="0" err="1" smtClean="0"/>
              <a:t>Glukoz</a:t>
            </a:r>
            <a:r>
              <a:rPr lang="tr-TR" dirty="0" smtClean="0"/>
              <a:t> Analizi</a:t>
            </a:r>
            <a:endParaRPr lang="tr-TR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BOS </a:t>
            </a:r>
            <a:r>
              <a:rPr lang="tr-TR" dirty="0" err="1" smtClean="0"/>
              <a:t>glukoz</a:t>
            </a:r>
            <a:r>
              <a:rPr lang="tr-TR" dirty="0" smtClean="0"/>
              <a:t> konsantrasyonları, plazma </a:t>
            </a:r>
            <a:r>
              <a:rPr lang="tr-TR" dirty="0" err="1" smtClean="0"/>
              <a:t>glukoz</a:t>
            </a:r>
            <a:r>
              <a:rPr lang="tr-TR" dirty="0" smtClean="0"/>
              <a:t> konsantrasyonları ile </a:t>
            </a:r>
            <a:r>
              <a:rPr lang="tr-TR" dirty="0" err="1" smtClean="0"/>
              <a:t>koreledir</a:t>
            </a:r>
            <a:r>
              <a:rPr lang="tr-TR" dirty="0" smtClean="0"/>
              <a:t>. </a:t>
            </a:r>
          </a:p>
          <a:p>
            <a:endParaRPr lang="tr-TR" dirty="0" smtClean="0"/>
          </a:p>
          <a:p>
            <a:r>
              <a:rPr lang="tr-TR" dirty="0" smtClean="0"/>
              <a:t>BOS </a:t>
            </a:r>
            <a:r>
              <a:rPr lang="tr-TR" dirty="0" err="1" smtClean="0"/>
              <a:t>glukoz</a:t>
            </a:r>
            <a:r>
              <a:rPr lang="tr-TR" dirty="0" smtClean="0"/>
              <a:t> değeri, normalde, plazmadakinin %</a:t>
            </a:r>
            <a:r>
              <a:rPr lang="tr-TR" dirty="0" smtClean="0"/>
              <a:t>60-80’ine </a:t>
            </a:r>
            <a:r>
              <a:rPr lang="tr-TR" dirty="0" smtClean="0"/>
              <a:t>tekabül eder.</a:t>
            </a:r>
          </a:p>
          <a:p>
            <a:endParaRPr lang="tr-TR" dirty="0" smtClean="0"/>
          </a:p>
          <a:p>
            <a:r>
              <a:rPr lang="tr-TR" dirty="0" err="1" smtClean="0"/>
              <a:t>BOS’ta</a:t>
            </a:r>
            <a:r>
              <a:rPr lang="tr-TR" dirty="0" smtClean="0"/>
              <a:t> </a:t>
            </a:r>
            <a:r>
              <a:rPr lang="tr-TR" dirty="0" err="1" smtClean="0"/>
              <a:t>glukoz</a:t>
            </a:r>
            <a:r>
              <a:rPr lang="tr-TR" dirty="0" smtClean="0"/>
              <a:t> analizi yapılacaksa; eş zamanlı olarak plazma </a:t>
            </a:r>
            <a:r>
              <a:rPr lang="tr-TR" dirty="0" err="1" smtClean="0"/>
              <a:t>glukozu</a:t>
            </a:r>
            <a:r>
              <a:rPr lang="tr-TR" dirty="0" smtClean="0"/>
              <a:t> da bakılmalıdır (ideali: 2 saat öncesine ait plazma </a:t>
            </a:r>
            <a:r>
              <a:rPr lang="tr-TR" dirty="0" err="1" smtClean="0"/>
              <a:t>glukoz</a:t>
            </a:r>
            <a:r>
              <a:rPr lang="tr-TR" dirty="0" smtClean="0"/>
              <a:t> tayini ve 4 saatlik açlığı takiben). </a:t>
            </a:r>
            <a:endParaRPr lang="tr-TR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BOS </a:t>
            </a:r>
            <a:r>
              <a:rPr lang="tr-TR" dirty="0" err="1" smtClean="0"/>
              <a:t>glukozu</a:t>
            </a:r>
            <a:r>
              <a:rPr lang="tr-TR" dirty="0" smtClean="0"/>
              <a:t>, menenjitlerde iyileşme sürecinde, protein seviyeleri ve hücre sayısından daha önce normalleşmeye başlar.</a:t>
            </a:r>
          </a:p>
          <a:p>
            <a:endParaRPr lang="tr-TR" dirty="0" smtClean="0"/>
          </a:p>
          <a:p>
            <a:r>
              <a:rPr lang="tr-TR" dirty="0" smtClean="0"/>
              <a:t>Bu nedenle tedaviye cevabın değerlendirilmesinde oldukça önemli bir belirteçtir! </a:t>
            </a:r>
            <a:endParaRPr lang="tr-TR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229600" cy="1143000"/>
          </a:xfrm>
        </p:spPr>
        <p:txBody>
          <a:bodyPr/>
          <a:lstStyle/>
          <a:p>
            <a:r>
              <a:rPr lang="tr-TR" dirty="0" err="1" smtClean="0"/>
              <a:t>BOS’ta</a:t>
            </a:r>
            <a:r>
              <a:rPr lang="tr-TR" dirty="0" smtClean="0"/>
              <a:t> Klor Analizi</a:t>
            </a:r>
            <a:endParaRPr lang="tr-TR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r>
              <a:rPr lang="tr-TR" dirty="0" err="1" smtClean="0"/>
              <a:t>BOS’ta</a:t>
            </a:r>
            <a:r>
              <a:rPr lang="tr-TR" dirty="0" smtClean="0"/>
              <a:t> klor, normalde plazmadakine göre daha yüksektir (</a:t>
            </a:r>
            <a:r>
              <a:rPr lang="tr-TR" dirty="0" smtClean="0"/>
              <a:t>115-130 </a:t>
            </a:r>
            <a:r>
              <a:rPr lang="tr-TR" dirty="0" err="1" smtClean="0"/>
              <a:t>mEq</a:t>
            </a:r>
            <a:r>
              <a:rPr lang="tr-TR" dirty="0" smtClean="0"/>
              <a:t>/L).</a:t>
            </a:r>
          </a:p>
          <a:p>
            <a:endParaRPr lang="tr-TR" dirty="0" smtClean="0"/>
          </a:p>
          <a:p>
            <a:r>
              <a:rPr lang="tr-TR" dirty="0" smtClean="0"/>
              <a:t>Bakteriyel menenjitte genelde azalma eğiliminde olur. </a:t>
            </a:r>
          </a:p>
          <a:p>
            <a:endParaRPr lang="tr-TR" dirty="0" smtClean="0"/>
          </a:p>
          <a:p>
            <a:r>
              <a:rPr lang="tr-TR" dirty="0" smtClean="0"/>
              <a:t>En fazla azalma </a:t>
            </a:r>
            <a:r>
              <a:rPr lang="tr-TR" b="1" dirty="0" smtClean="0"/>
              <a:t>tüberküloz menenjitinde </a:t>
            </a:r>
            <a:r>
              <a:rPr lang="tr-TR" dirty="0" smtClean="0"/>
              <a:t>görülür; ancak erken evrede -özellikle çocuklarda- BOS klorür düzeyi değişmeyebilir.</a:t>
            </a:r>
            <a:endParaRPr lang="tr-TR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BOS’ta</a:t>
            </a:r>
            <a:r>
              <a:rPr lang="tr-TR" dirty="0" smtClean="0"/>
              <a:t> Yapılan Diğer Biyokimyasal Analizler</a:t>
            </a:r>
            <a:endParaRPr lang="tr-TR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BOS’ta</a:t>
            </a:r>
            <a:r>
              <a:rPr lang="tr-TR" dirty="0" smtClean="0"/>
              <a:t> </a:t>
            </a:r>
            <a:r>
              <a:rPr lang="tr-TR" dirty="0" err="1" smtClean="0"/>
              <a:t>Laktat</a:t>
            </a:r>
            <a:r>
              <a:rPr lang="tr-TR" dirty="0" smtClean="0"/>
              <a:t> Tayini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85000" lnSpcReduction="10000"/>
          </a:bodyPr>
          <a:lstStyle/>
          <a:p>
            <a:r>
              <a:rPr lang="tr-TR" dirty="0" err="1" smtClean="0"/>
              <a:t>BOS’ta</a:t>
            </a:r>
            <a:r>
              <a:rPr lang="tr-TR" dirty="0" smtClean="0"/>
              <a:t> bakteriyel, </a:t>
            </a:r>
            <a:r>
              <a:rPr lang="tr-TR" dirty="0" err="1" smtClean="0"/>
              <a:t>fungal</a:t>
            </a:r>
            <a:r>
              <a:rPr lang="tr-TR" dirty="0" smtClean="0"/>
              <a:t> ve tüberküloza bağlı menenjitlerde </a:t>
            </a:r>
            <a:r>
              <a:rPr lang="tr-TR" dirty="0" err="1" smtClean="0"/>
              <a:t>laktat</a:t>
            </a:r>
            <a:r>
              <a:rPr lang="tr-TR" dirty="0" smtClean="0"/>
              <a:t> yükselir (&gt;25 mg/</a:t>
            </a:r>
            <a:r>
              <a:rPr lang="tr-TR" dirty="0" err="1" smtClean="0"/>
              <a:t>dL</a:t>
            </a:r>
            <a:r>
              <a:rPr lang="tr-TR" dirty="0" smtClean="0"/>
              <a:t>).</a:t>
            </a:r>
          </a:p>
          <a:p>
            <a:endParaRPr lang="tr-TR" dirty="0" smtClean="0"/>
          </a:p>
          <a:p>
            <a:r>
              <a:rPr lang="tr-TR" dirty="0" smtClean="0"/>
              <a:t>Bakteriyel menenjitlerde artış daha belirgindir (&gt;35 mg/</a:t>
            </a:r>
            <a:r>
              <a:rPr lang="tr-TR" dirty="0" err="1" smtClean="0"/>
              <a:t>dL</a:t>
            </a:r>
            <a:r>
              <a:rPr lang="tr-TR" dirty="0" smtClean="0"/>
              <a:t>).</a:t>
            </a:r>
          </a:p>
          <a:p>
            <a:endParaRPr lang="tr-TR" dirty="0" smtClean="0"/>
          </a:p>
          <a:p>
            <a:r>
              <a:rPr lang="tr-TR" dirty="0" err="1" smtClean="0"/>
              <a:t>Viral</a:t>
            </a:r>
            <a:r>
              <a:rPr lang="tr-TR" dirty="0" smtClean="0"/>
              <a:t> menenjitlerde 25 mg/</a:t>
            </a:r>
            <a:r>
              <a:rPr lang="tr-TR" dirty="0" err="1" smtClean="0"/>
              <a:t>dL’nin</a:t>
            </a:r>
            <a:r>
              <a:rPr lang="tr-TR" dirty="0" smtClean="0"/>
              <a:t> altında kalır (hemen hemen daima 35 mg/</a:t>
            </a:r>
            <a:r>
              <a:rPr lang="tr-TR" dirty="0" err="1" smtClean="0"/>
              <a:t>dL’nin</a:t>
            </a:r>
            <a:r>
              <a:rPr lang="tr-TR" dirty="0" smtClean="0"/>
              <a:t> altında).</a:t>
            </a:r>
          </a:p>
          <a:p>
            <a:endParaRPr lang="tr-TR" dirty="0" smtClean="0"/>
          </a:p>
          <a:p>
            <a:r>
              <a:rPr lang="tr-TR" dirty="0" smtClean="0"/>
              <a:t>Tedavi başarısının </a:t>
            </a:r>
            <a:r>
              <a:rPr lang="tr-TR" dirty="0" err="1" smtClean="0"/>
              <a:t>indirekt</a:t>
            </a:r>
            <a:r>
              <a:rPr lang="tr-TR" dirty="0" smtClean="0"/>
              <a:t> belirtecidir.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Doku </a:t>
            </a:r>
            <a:r>
              <a:rPr lang="tr-TR" dirty="0" err="1" smtClean="0"/>
              <a:t>hipoksisine</a:t>
            </a:r>
            <a:r>
              <a:rPr lang="tr-TR" dirty="0" smtClean="0"/>
              <a:t> bağlı </a:t>
            </a:r>
            <a:r>
              <a:rPr lang="tr-TR" dirty="0" err="1" smtClean="0"/>
              <a:t>MSS’de</a:t>
            </a:r>
            <a:r>
              <a:rPr lang="tr-TR" dirty="0" smtClean="0"/>
              <a:t> anaerobik metabolizmanın artışı, BOS </a:t>
            </a:r>
            <a:r>
              <a:rPr lang="tr-TR" dirty="0" err="1" smtClean="0"/>
              <a:t>laktat</a:t>
            </a:r>
            <a:r>
              <a:rPr lang="tr-TR" dirty="0" smtClean="0"/>
              <a:t> seviyelerini yükseltir.</a:t>
            </a:r>
          </a:p>
          <a:p>
            <a:endParaRPr lang="tr-TR" dirty="0" smtClean="0"/>
          </a:p>
          <a:p>
            <a:r>
              <a:rPr lang="tr-TR" dirty="0" smtClean="0"/>
              <a:t>Şiddetli kafa travmalı hastalarda, dirençli yüksek </a:t>
            </a:r>
            <a:r>
              <a:rPr lang="tr-TR" dirty="0" err="1" smtClean="0"/>
              <a:t>laktat</a:t>
            </a:r>
            <a:r>
              <a:rPr lang="tr-TR" dirty="0" smtClean="0"/>
              <a:t> seviyeleri kötü </a:t>
            </a:r>
            <a:r>
              <a:rPr lang="tr-TR" dirty="0" err="1" smtClean="0"/>
              <a:t>prognozla</a:t>
            </a:r>
            <a:r>
              <a:rPr lang="tr-TR" dirty="0" smtClean="0"/>
              <a:t> ilişkilidir.</a:t>
            </a:r>
            <a:endParaRPr lang="tr-TR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BOS’ta</a:t>
            </a:r>
            <a:r>
              <a:rPr lang="tr-TR" dirty="0" smtClean="0"/>
              <a:t> </a:t>
            </a:r>
            <a:r>
              <a:rPr lang="tr-TR" dirty="0" err="1" smtClean="0"/>
              <a:t>Glutamin</a:t>
            </a:r>
            <a:r>
              <a:rPr lang="tr-TR" dirty="0" smtClean="0"/>
              <a:t> Tayini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7500" lnSpcReduction="20000"/>
          </a:bodyPr>
          <a:lstStyle/>
          <a:p>
            <a:r>
              <a:rPr lang="tr-TR" dirty="0" err="1" smtClean="0"/>
              <a:t>Glutamin</a:t>
            </a:r>
            <a:r>
              <a:rPr lang="tr-TR" dirty="0" smtClean="0"/>
              <a:t>, amonyak ve alfa-</a:t>
            </a:r>
            <a:r>
              <a:rPr lang="tr-TR" dirty="0" err="1" smtClean="0"/>
              <a:t>ketoglutarattan</a:t>
            </a:r>
            <a:r>
              <a:rPr lang="tr-TR" dirty="0" smtClean="0"/>
              <a:t> sentezlenir. </a:t>
            </a:r>
            <a:r>
              <a:rPr lang="tr-TR" dirty="0" err="1" smtClean="0"/>
              <a:t>Glutamin</a:t>
            </a:r>
            <a:r>
              <a:rPr lang="tr-TR" dirty="0" smtClean="0"/>
              <a:t>; amonyak artışının </a:t>
            </a:r>
            <a:r>
              <a:rPr lang="tr-TR" dirty="0" err="1" smtClean="0"/>
              <a:t>indirekt</a:t>
            </a:r>
            <a:r>
              <a:rPr lang="tr-TR" dirty="0" smtClean="0"/>
              <a:t> belirtecidir.</a:t>
            </a:r>
          </a:p>
          <a:p>
            <a:endParaRPr lang="tr-TR" dirty="0" smtClean="0"/>
          </a:p>
          <a:p>
            <a:r>
              <a:rPr lang="tr-TR" dirty="0" smtClean="0"/>
              <a:t>Amonyak artışına neden olan karaciğer hastalıklarında, </a:t>
            </a:r>
            <a:r>
              <a:rPr lang="tr-TR" dirty="0" err="1" smtClean="0"/>
              <a:t>BOS’ta</a:t>
            </a:r>
            <a:r>
              <a:rPr lang="tr-TR" dirty="0" smtClean="0"/>
              <a:t> </a:t>
            </a:r>
            <a:r>
              <a:rPr lang="tr-TR" dirty="0" err="1" smtClean="0"/>
              <a:t>glutamin</a:t>
            </a:r>
            <a:r>
              <a:rPr lang="tr-TR" dirty="0" smtClean="0"/>
              <a:t> artar (normali: 8-18 mg/</a:t>
            </a:r>
            <a:r>
              <a:rPr lang="tr-TR" dirty="0" err="1" smtClean="0"/>
              <a:t>dL</a:t>
            </a:r>
            <a:r>
              <a:rPr lang="tr-TR" dirty="0" smtClean="0"/>
              <a:t>).</a:t>
            </a:r>
          </a:p>
          <a:p>
            <a:endParaRPr lang="tr-TR" dirty="0" smtClean="0"/>
          </a:p>
          <a:p>
            <a:r>
              <a:rPr lang="tr-TR" dirty="0" smtClean="0"/>
              <a:t>Orijini bilinmeyen komalarda, BOS </a:t>
            </a:r>
            <a:r>
              <a:rPr lang="tr-TR" dirty="0" err="1" smtClean="0"/>
              <a:t>glutamin</a:t>
            </a:r>
            <a:r>
              <a:rPr lang="tr-TR" dirty="0" smtClean="0"/>
              <a:t> düzeyleri ölçülebilir (&gt;35 mg/</a:t>
            </a:r>
            <a:r>
              <a:rPr lang="tr-TR" dirty="0" err="1" smtClean="0"/>
              <a:t>dL</a:t>
            </a:r>
            <a:r>
              <a:rPr lang="tr-TR" dirty="0" smtClean="0"/>
              <a:t> </a:t>
            </a:r>
            <a:r>
              <a:rPr lang="tr-TR" dirty="0" smtClean="0">
                <a:latin typeface="Calibri"/>
              </a:rPr>
              <a:t>→ </a:t>
            </a:r>
            <a:r>
              <a:rPr lang="tr-TR" dirty="0" err="1" smtClean="0"/>
              <a:t>hepatik</a:t>
            </a:r>
            <a:r>
              <a:rPr lang="tr-TR" dirty="0" smtClean="0"/>
              <a:t> </a:t>
            </a:r>
            <a:r>
              <a:rPr lang="tr-TR" dirty="0" err="1" smtClean="0"/>
              <a:t>ensefalopatiye</a:t>
            </a:r>
            <a:r>
              <a:rPr lang="tr-TR" dirty="0" smtClean="0"/>
              <a:t> işaret eder).</a:t>
            </a:r>
          </a:p>
          <a:p>
            <a:endParaRPr lang="tr-TR" dirty="0" smtClean="0"/>
          </a:p>
          <a:p>
            <a:r>
              <a:rPr lang="tr-TR" dirty="0" smtClean="0"/>
              <a:t>Amonyak yerine </a:t>
            </a:r>
            <a:r>
              <a:rPr lang="tr-TR" dirty="0" err="1" smtClean="0"/>
              <a:t>glutamin</a:t>
            </a:r>
            <a:r>
              <a:rPr lang="tr-TR" dirty="0" smtClean="0"/>
              <a:t> bakılmasının sebebi; </a:t>
            </a:r>
            <a:r>
              <a:rPr lang="tr-TR" dirty="0" err="1" smtClean="0"/>
              <a:t>glutaminin</a:t>
            </a:r>
            <a:r>
              <a:rPr lang="tr-TR" dirty="0" smtClean="0"/>
              <a:t> amonyağa göre daha stabil oluşudur.</a:t>
            </a:r>
            <a:endParaRPr lang="tr-TR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İndeksler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tr-TR" b="1" dirty="0" smtClean="0"/>
              <a:t>BOS/serum albümin indeksi</a:t>
            </a:r>
            <a:r>
              <a:rPr lang="tr-TR" dirty="0" smtClean="0"/>
              <a:t>: Kan-beyin bariyerinin </a:t>
            </a:r>
            <a:r>
              <a:rPr lang="tr-TR" dirty="0" err="1" smtClean="0"/>
              <a:t>intakt</a:t>
            </a:r>
            <a:r>
              <a:rPr lang="tr-TR" dirty="0" smtClean="0"/>
              <a:t> olup olmadığını gösterir.</a:t>
            </a:r>
          </a:p>
          <a:p>
            <a:pPr lvl="1"/>
            <a:r>
              <a:rPr lang="tr-TR" dirty="0" smtClean="0"/>
              <a:t>&lt;9 ise; bariyerin sağlam olduğu düşünülür</a:t>
            </a:r>
          </a:p>
          <a:p>
            <a:pPr lvl="1"/>
            <a:r>
              <a:rPr lang="tr-TR" dirty="0" smtClean="0"/>
              <a:t>Bariyer hasarının şiddetine göre indeks artar (9-14; 14-30; &gt;30)</a:t>
            </a:r>
          </a:p>
          <a:p>
            <a:pPr lvl="1"/>
            <a:r>
              <a:rPr lang="tr-TR" dirty="0" smtClean="0"/>
              <a:t>LP işlemine bağlı kanamalarda hesaplama yanıltıcı olur.</a:t>
            </a:r>
          </a:p>
          <a:p>
            <a:pPr lvl="1"/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057800"/>
            <a:ext cx="734676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Lateral</a:t>
            </a:r>
            <a:r>
              <a:rPr lang="tr-TR" dirty="0" smtClean="0"/>
              <a:t> </a:t>
            </a:r>
            <a:r>
              <a:rPr lang="tr-TR" dirty="0" err="1" smtClean="0"/>
              <a:t>ventriküller</a:t>
            </a:r>
            <a:r>
              <a:rPr lang="tr-TR" dirty="0" smtClean="0"/>
              <a:t>, </a:t>
            </a:r>
            <a:r>
              <a:rPr lang="tr-TR" dirty="0" err="1" smtClean="0"/>
              <a:t>foramen</a:t>
            </a:r>
            <a:r>
              <a:rPr lang="tr-TR" dirty="0" smtClean="0"/>
              <a:t> </a:t>
            </a:r>
            <a:r>
              <a:rPr lang="tr-TR" dirty="0" err="1" smtClean="0"/>
              <a:t>interventrikülare</a:t>
            </a:r>
            <a:r>
              <a:rPr lang="tr-TR" dirty="0" smtClean="0"/>
              <a:t> (</a:t>
            </a:r>
            <a:r>
              <a:rPr lang="tr-TR" dirty="0" err="1" smtClean="0"/>
              <a:t>Monro</a:t>
            </a:r>
            <a:r>
              <a:rPr lang="tr-TR" dirty="0" smtClean="0"/>
              <a:t> </a:t>
            </a:r>
            <a:r>
              <a:rPr lang="tr-TR" dirty="0" err="1" smtClean="0"/>
              <a:t>forameni</a:t>
            </a:r>
            <a:r>
              <a:rPr lang="tr-TR" dirty="0" smtClean="0"/>
              <a:t>) denilen birer delik aracılığıyla 3. </a:t>
            </a:r>
            <a:r>
              <a:rPr lang="tr-TR" dirty="0" err="1" smtClean="0"/>
              <a:t>ventriküle</a:t>
            </a:r>
            <a:r>
              <a:rPr lang="tr-TR" dirty="0" smtClean="0"/>
              <a:t> açılır.</a:t>
            </a:r>
          </a:p>
          <a:p>
            <a:endParaRPr lang="tr-TR" dirty="0" smtClean="0"/>
          </a:p>
          <a:p>
            <a:r>
              <a:rPr lang="tr-TR" dirty="0" smtClean="0"/>
              <a:t>3. </a:t>
            </a:r>
            <a:r>
              <a:rPr lang="tr-TR" dirty="0" err="1" smtClean="0"/>
              <a:t>ventrikül</a:t>
            </a:r>
            <a:r>
              <a:rPr lang="tr-TR" dirty="0" smtClean="0"/>
              <a:t> ise </a:t>
            </a:r>
            <a:r>
              <a:rPr lang="tr-TR" dirty="0" err="1" smtClean="0"/>
              <a:t>serebral</a:t>
            </a:r>
            <a:r>
              <a:rPr lang="tr-TR" dirty="0" smtClean="0"/>
              <a:t> </a:t>
            </a:r>
            <a:r>
              <a:rPr lang="tr-TR" dirty="0" err="1" smtClean="0"/>
              <a:t>akuadukt</a:t>
            </a:r>
            <a:r>
              <a:rPr lang="tr-TR" dirty="0" smtClean="0"/>
              <a:t> (</a:t>
            </a:r>
            <a:r>
              <a:rPr lang="tr-TR" dirty="0" err="1" smtClean="0"/>
              <a:t>akuaduktus</a:t>
            </a:r>
            <a:r>
              <a:rPr lang="tr-TR" dirty="0" smtClean="0"/>
              <a:t> </a:t>
            </a:r>
            <a:r>
              <a:rPr lang="tr-TR" dirty="0" err="1" smtClean="0"/>
              <a:t>mezensefali</a:t>
            </a:r>
            <a:r>
              <a:rPr lang="tr-TR" dirty="0" smtClean="0"/>
              <a:t>, </a:t>
            </a:r>
            <a:r>
              <a:rPr lang="tr-TR" dirty="0" err="1" smtClean="0"/>
              <a:t>Sylvius</a:t>
            </a:r>
            <a:r>
              <a:rPr lang="tr-TR" dirty="0" smtClean="0"/>
              <a:t> </a:t>
            </a:r>
            <a:r>
              <a:rPr lang="tr-TR" dirty="0" err="1" smtClean="0"/>
              <a:t>akuaduktu</a:t>
            </a:r>
            <a:r>
              <a:rPr lang="tr-TR" dirty="0" smtClean="0"/>
              <a:t>) ile 4. </a:t>
            </a:r>
            <a:r>
              <a:rPr lang="tr-TR" dirty="0" err="1" smtClean="0"/>
              <a:t>ventriküle</a:t>
            </a:r>
            <a:r>
              <a:rPr lang="tr-TR" dirty="0" smtClean="0"/>
              <a:t> bağlanır. </a:t>
            </a:r>
            <a:endParaRPr lang="tr-TR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Artmış CSF </a:t>
            </a:r>
            <a:r>
              <a:rPr lang="tr-TR" dirty="0" err="1" smtClean="0"/>
              <a:t>IgG</a:t>
            </a:r>
            <a:r>
              <a:rPr lang="tr-TR" dirty="0" smtClean="0"/>
              <a:t> seviyeleri</a:t>
            </a:r>
          </a:p>
          <a:p>
            <a:pPr lvl="1"/>
            <a:r>
              <a:rPr lang="tr-TR" dirty="0" smtClean="0"/>
              <a:t>plazma kaynaklı </a:t>
            </a:r>
            <a:r>
              <a:rPr lang="tr-TR" dirty="0" err="1" smtClean="0"/>
              <a:t>IgG</a:t>
            </a:r>
            <a:r>
              <a:rPr lang="tr-TR" dirty="0" smtClean="0"/>
              <a:t> difüzyonu (kan-beyin bariyerinin bozulmasına bağlı)</a:t>
            </a:r>
          </a:p>
          <a:p>
            <a:pPr lvl="1"/>
            <a:endParaRPr lang="tr-TR" dirty="0" smtClean="0"/>
          </a:p>
          <a:p>
            <a:pPr lvl="1"/>
            <a:r>
              <a:rPr lang="tr-TR" dirty="0" err="1" smtClean="0"/>
              <a:t>intratekal</a:t>
            </a:r>
            <a:r>
              <a:rPr lang="tr-TR" dirty="0" smtClean="0"/>
              <a:t> sentez (MS </a:t>
            </a:r>
            <a:r>
              <a:rPr lang="tr-TR" dirty="0" err="1" smtClean="0"/>
              <a:t>vd</a:t>
            </a:r>
            <a:r>
              <a:rPr lang="tr-TR" dirty="0" smtClean="0"/>
              <a:t>. </a:t>
            </a:r>
            <a:r>
              <a:rPr lang="tr-TR" dirty="0" err="1" smtClean="0"/>
              <a:t>demiyelinizan</a:t>
            </a:r>
            <a:r>
              <a:rPr lang="tr-TR" dirty="0" smtClean="0"/>
              <a:t> hastalıklar)</a:t>
            </a:r>
          </a:p>
          <a:p>
            <a:pPr lvl="2"/>
            <a:r>
              <a:rPr lang="tr-TR" dirty="0" err="1" smtClean="0"/>
              <a:t>IgG</a:t>
            </a:r>
            <a:r>
              <a:rPr lang="tr-TR" dirty="0" smtClean="0"/>
              <a:t> indeksi</a:t>
            </a:r>
          </a:p>
          <a:p>
            <a:pPr lvl="2"/>
            <a:r>
              <a:rPr lang="tr-TR" dirty="0" err="1" smtClean="0"/>
              <a:t>Oligklonal</a:t>
            </a:r>
            <a:r>
              <a:rPr lang="tr-TR" dirty="0" smtClean="0"/>
              <a:t> bant taraması</a:t>
            </a:r>
          </a:p>
          <a:p>
            <a:endParaRPr lang="tr-TR" dirty="0" smtClean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err="1" smtClean="0"/>
              <a:t>IgG</a:t>
            </a:r>
            <a:r>
              <a:rPr lang="tr-TR" b="1" dirty="0" smtClean="0"/>
              <a:t> indeksi</a:t>
            </a:r>
            <a:r>
              <a:rPr lang="tr-TR" dirty="0" smtClean="0"/>
              <a:t>: Merkezi sinir sistemi kaynaklı </a:t>
            </a:r>
            <a:r>
              <a:rPr lang="tr-TR" dirty="0" err="1" smtClean="0"/>
              <a:t>IgG</a:t>
            </a:r>
            <a:r>
              <a:rPr lang="tr-TR" dirty="0" smtClean="0"/>
              <a:t> düzeyini ölçer.</a:t>
            </a:r>
          </a:p>
          <a:p>
            <a:pPr lvl="1"/>
            <a:r>
              <a:rPr lang="tr-TR" dirty="0" smtClean="0"/>
              <a:t>Normali &lt;0.7</a:t>
            </a:r>
          </a:p>
          <a:p>
            <a:pPr lvl="1"/>
            <a:r>
              <a:rPr lang="tr-TR" dirty="0" smtClean="0"/>
              <a:t>0.8’in üzerindeki değerler </a:t>
            </a:r>
            <a:r>
              <a:rPr lang="tr-TR" dirty="0" smtClean="0">
                <a:latin typeface="Calibri"/>
              </a:rPr>
              <a:t>→ MSS kaynaklı </a:t>
            </a:r>
            <a:r>
              <a:rPr lang="tr-TR" dirty="0" err="1" smtClean="0">
                <a:latin typeface="Calibri"/>
              </a:rPr>
              <a:t>IgG</a:t>
            </a:r>
            <a:r>
              <a:rPr lang="tr-TR" dirty="0" smtClean="0">
                <a:latin typeface="Calibri"/>
              </a:rPr>
              <a:t> üretimine işaret eder (MS, </a:t>
            </a:r>
            <a:r>
              <a:rPr lang="tr-TR" dirty="0" err="1" smtClean="0">
                <a:latin typeface="Calibri"/>
              </a:rPr>
              <a:t>nörosifiliz</a:t>
            </a:r>
            <a:r>
              <a:rPr lang="tr-TR" dirty="0" smtClean="0">
                <a:latin typeface="Calibri"/>
              </a:rPr>
              <a:t>, SSPE vb.).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509120"/>
            <a:ext cx="833806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BOS </a:t>
            </a:r>
            <a:r>
              <a:rPr lang="tr-TR" dirty="0" smtClean="0"/>
              <a:t>O</a:t>
            </a:r>
            <a:r>
              <a:rPr lang="pt-BR" dirty="0" smtClean="0"/>
              <a:t>ligoklonal </a:t>
            </a:r>
            <a:r>
              <a:rPr lang="tr-TR" dirty="0" smtClean="0"/>
              <a:t>B</a:t>
            </a:r>
            <a:r>
              <a:rPr lang="pt-BR" dirty="0" smtClean="0"/>
              <a:t>an</a:t>
            </a:r>
            <a:r>
              <a:rPr lang="tr-TR" dirty="0" smtClean="0"/>
              <a:t>t</a:t>
            </a:r>
            <a:r>
              <a:rPr lang="pt-BR" dirty="0" smtClean="0"/>
              <a:t> (O</a:t>
            </a:r>
            <a:r>
              <a:rPr lang="tr-TR" dirty="0" smtClean="0"/>
              <a:t>C</a:t>
            </a:r>
            <a:r>
              <a:rPr lang="pt-BR" dirty="0" smtClean="0"/>
              <a:t>B) </a:t>
            </a:r>
            <a:r>
              <a:rPr lang="tr-TR" dirty="0" smtClean="0"/>
              <a:t>T</a:t>
            </a:r>
            <a:r>
              <a:rPr lang="pt-BR" dirty="0" smtClean="0"/>
              <a:t>araması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Oligoklonal</a:t>
            </a:r>
            <a:r>
              <a:rPr lang="tr-TR" dirty="0" smtClean="0"/>
              <a:t> bant olmaması veya tek bant olması normaldir.</a:t>
            </a:r>
          </a:p>
          <a:p>
            <a:endParaRPr lang="tr-TR" dirty="0" smtClean="0"/>
          </a:p>
          <a:p>
            <a:r>
              <a:rPr lang="tr-TR" dirty="0" smtClean="0"/>
              <a:t>Birden fazla bant bir hastalık göstergesidir. </a:t>
            </a:r>
          </a:p>
          <a:p>
            <a:endParaRPr lang="tr-TR" dirty="0" smtClean="0"/>
          </a:p>
          <a:p>
            <a:r>
              <a:rPr lang="tr-TR" dirty="0" smtClean="0"/>
              <a:t>Kanda benzer bantların olmaması </a:t>
            </a:r>
            <a:r>
              <a:rPr lang="tr-TR" dirty="0" err="1" smtClean="0"/>
              <a:t>multipl</a:t>
            </a:r>
            <a:r>
              <a:rPr lang="tr-TR" dirty="0" smtClean="0"/>
              <a:t> sklerozu düşündürür.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Normal </a:t>
            </a:r>
            <a:r>
              <a:rPr lang="tr-TR" dirty="0" err="1" smtClean="0"/>
              <a:t>BOS’ta</a:t>
            </a:r>
            <a:r>
              <a:rPr lang="tr-TR" dirty="0" smtClean="0"/>
              <a:t> </a:t>
            </a:r>
            <a:r>
              <a:rPr lang="tr-TR" dirty="0" err="1" smtClean="0"/>
              <a:t>IgG</a:t>
            </a:r>
            <a:r>
              <a:rPr lang="tr-TR" dirty="0" smtClean="0"/>
              <a:t> soluk/zayıf şekilde dağılır. </a:t>
            </a:r>
          </a:p>
          <a:p>
            <a:endParaRPr lang="tr-TR" dirty="0" smtClean="0"/>
          </a:p>
          <a:p>
            <a:r>
              <a:rPr lang="tr-TR" dirty="0" err="1" smtClean="0"/>
              <a:t>Demiyelinizan</a:t>
            </a:r>
            <a:r>
              <a:rPr lang="tr-TR" dirty="0" smtClean="0"/>
              <a:t> hastalıklarda </a:t>
            </a:r>
            <a:r>
              <a:rPr lang="tr-TR" dirty="0" err="1" smtClean="0"/>
              <a:t>IgG</a:t>
            </a:r>
            <a:r>
              <a:rPr lang="tr-TR" dirty="0" smtClean="0"/>
              <a:t> ayrık </a:t>
            </a:r>
            <a:r>
              <a:rPr lang="tr-TR" dirty="0" err="1" smtClean="0"/>
              <a:t>oligoklonal</a:t>
            </a:r>
            <a:r>
              <a:rPr lang="tr-TR" dirty="0" smtClean="0"/>
              <a:t> bantlar halinde dağılır.</a:t>
            </a:r>
          </a:p>
          <a:p>
            <a:endParaRPr lang="tr-TR" dirty="0" smtClean="0"/>
          </a:p>
          <a:p>
            <a:r>
              <a:rPr lang="tr-TR" dirty="0" smtClean="0"/>
              <a:t>Eğer BOS, seruma göre en az 2 fazla </a:t>
            </a:r>
            <a:r>
              <a:rPr lang="tr-TR" dirty="0" err="1" smtClean="0"/>
              <a:t>oligoklonal</a:t>
            </a:r>
            <a:r>
              <a:rPr lang="tr-TR" dirty="0" smtClean="0"/>
              <a:t> banda sahipse veya serumda </a:t>
            </a:r>
            <a:r>
              <a:rPr lang="tr-TR" dirty="0" err="1" smtClean="0"/>
              <a:t>poliklonal</a:t>
            </a:r>
            <a:r>
              <a:rPr lang="tr-TR" dirty="0" smtClean="0"/>
              <a:t> </a:t>
            </a:r>
            <a:r>
              <a:rPr lang="tr-TR" dirty="0" err="1" smtClean="0"/>
              <a:t>patern</a:t>
            </a:r>
            <a:r>
              <a:rPr lang="tr-TR" dirty="0" smtClean="0"/>
              <a:t> varken, </a:t>
            </a:r>
            <a:r>
              <a:rPr lang="tr-TR" dirty="0" err="1" smtClean="0"/>
              <a:t>BOS’ta</a:t>
            </a:r>
            <a:r>
              <a:rPr lang="tr-TR" dirty="0" smtClean="0"/>
              <a:t> 2’den daha fazla </a:t>
            </a:r>
            <a:r>
              <a:rPr lang="tr-TR" dirty="0" err="1" smtClean="0"/>
              <a:t>oligoklonal</a:t>
            </a:r>
            <a:r>
              <a:rPr lang="tr-TR" dirty="0" smtClean="0"/>
              <a:t> bant varsa, tarama pozitif olarak raporlanır ve MS düşünülür. </a:t>
            </a:r>
            <a:endParaRPr lang="tr-TR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 l="34032" t="16360" r="18926" b="13751"/>
          <a:stretch>
            <a:fillRect/>
          </a:stretch>
        </p:blipFill>
        <p:spPr bwMode="auto">
          <a:xfrm>
            <a:off x="0" y="0"/>
            <a:ext cx="9144000" cy="6886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 l="30712" t="24235" r="26674" b="38359"/>
          <a:stretch>
            <a:fillRect/>
          </a:stretch>
        </p:blipFill>
        <p:spPr bwMode="auto">
          <a:xfrm>
            <a:off x="0" y="980728"/>
            <a:ext cx="9144000" cy="4512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 l="17429" t="40969" r="16159" b="14735"/>
          <a:stretch>
            <a:fillRect/>
          </a:stretch>
        </p:blipFill>
        <p:spPr bwMode="auto">
          <a:xfrm>
            <a:off x="0" y="1700808"/>
            <a:ext cx="9144003" cy="342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 descr="https://www.mstrust.org.uk/sites/default/files/oligoclo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764704"/>
            <a:ext cx="5996526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5778" name="Picture 2" descr="http://library.med.utah.edu/kw/ms/mml/ms_oligoclo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76672"/>
            <a:ext cx="6840760" cy="5600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6802" name="Picture 2" descr="http://www.servizio-fotografico-roma.com/interlab/wp-content/uploads/2012/12/Migration-patter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8985346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08512"/>
          </a:xfrm>
        </p:spPr>
        <p:txBody>
          <a:bodyPr>
            <a:normAutofit/>
          </a:bodyPr>
          <a:lstStyle/>
          <a:p>
            <a:r>
              <a:rPr lang="tr-TR" dirty="0" smtClean="0"/>
              <a:t>4. </a:t>
            </a:r>
            <a:r>
              <a:rPr lang="tr-TR" dirty="0" err="1" smtClean="0"/>
              <a:t>ventrikül</a:t>
            </a:r>
            <a:r>
              <a:rPr lang="tr-TR" dirty="0" smtClean="0"/>
              <a:t>; arkada </a:t>
            </a:r>
            <a:r>
              <a:rPr lang="tr-TR" dirty="0" err="1" smtClean="0"/>
              <a:t>median</a:t>
            </a:r>
            <a:r>
              <a:rPr lang="tr-TR" dirty="0" smtClean="0"/>
              <a:t> </a:t>
            </a:r>
            <a:r>
              <a:rPr lang="tr-TR" dirty="0" err="1" smtClean="0"/>
              <a:t>apertür</a:t>
            </a:r>
            <a:r>
              <a:rPr lang="tr-TR" dirty="0" smtClean="0"/>
              <a:t> (</a:t>
            </a:r>
            <a:r>
              <a:rPr lang="tr-TR" dirty="0" err="1" smtClean="0"/>
              <a:t>foramen</a:t>
            </a:r>
            <a:r>
              <a:rPr lang="tr-TR" dirty="0" smtClean="0"/>
              <a:t> </a:t>
            </a:r>
            <a:r>
              <a:rPr lang="tr-TR" dirty="0" err="1" smtClean="0"/>
              <a:t>Magendie</a:t>
            </a:r>
            <a:r>
              <a:rPr lang="tr-TR" dirty="0" smtClean="0"/>
              <a:t>) ve her iki yanda </a:t>
            </a:r>
            <a:r>
              <a:rPr lang="tr-TR" dirty="0" err="1" smtClean="0"/>
              <a:t>lateral</a:t>
            </a:r>
            <a:r>
              <a:rPr lang="tr-TR" dirty="0" smtClean="0"/>
              <a:t> </a:t>
            </a:r>
            <a:r>
              <a:rPr lang="tr-TR" dirty="0" err="1" smtClean="0"/>
              <a:t>apertürler</a:t>
            </a:r>
            <a:r>
              <a:rPr lang="tr-TR" dirty="0" smtClean="0"/>
              <a:t> (</a:t>
            </a:r>
            <a:r>
              <a:rPr lang="tr-TR" dirty="0" err="1" smtClean="0"/>
              <a:t>foramina</a:t>
            </a:r>
            <a:r>
              <a:rPr lang="tr-TR" dirty="0" smtClean="0"/>
              <a:t> of </a:t>
            </a:r>
            <a:r>
              <a:rPr lang="tr-TR" dirty="0" err="1" smtClean="0"/>
              <a:t>Luschka</a:t>
            </a:r>
            <a:r>
              <a:rPr lang="tr-TR" dirty="0" smtClean="0"/>
              <a:t>) ile </a:t>
            </a:r>
            <a:r>
              <a:rPr lang="tr-TR" dirty="0" err="1" smtClean="0"/>
              <a:t>subaraknoid</a:t>
            </a:r>
            <a:r>
              <a:rPr lang="tr-TR" dirty="0" smtClean="0"/>
              <a:t> alana açılır.</a:t>
            </a:r>
          </a:p>
          <a:p>
            <a:endParaRPr lang="tr-TR" dirty="0" smtClean="0"/>
          </a:p>
          <a:p>
            <a:r>
              <a:rPr lang="tr-TR" dirty="0" smtClean="0"/>
              <a:t>4. </a:t>
            </a:r>
            <a:r>
              <a:rPr lang="tr-TR" dirty="0" err="1" smtClean="0"/>
              <a:t>ventrikülle</a:t>
            </a:r>
            <a:r>
              <a:rPr lang="tr-TR" dirty="0" smtClean="0"/>
              <a:t> bağlantılı olan </a:t>
            </a:r>
            <a:r>
              <a:rPr lang="tr-TR" dirty="0" err="1" smtClean="0"/>
              <a:t>kanalis</a:t>
            </a:r>
            <a:r>
              <a:rPr lang="tr-TR" dirty="0" smtClean="0"/>
              <a:t> </a:t>
            </a:r>
            <a:r>
              <a:rPr lang="tr-TR" dirty="0" err="1" smtClean="0"/>
              <a:t>santralis</a:t>
            </a:r>
            <a:r>
              <a:rPr lang="tr-TR" dirty="0" smtClean="0"/>
              <a:t>, </a:t>
            </a:r>
            <a:r>
              <a:rPr lang="tr-TR" dirty="0" err="1" smtClean="0"/>
              <a:t>medulla</a:t>
            </a:r>
            <a:r>
              <a:rPr lang="tr-TR" dirty="0" smtClean="0"/>
              <a:t> </a:t>
            </a:r>
            <a:r>
              <a:rPr lang="tr-TR" dirty="0" err="1" smtClean="0"/>
              <a:t>spinalis</a:t>
            </a:r>
            <a:r>
              <a:rPr lang="tr-TR" dirty="0" smtClean="0"/>
              <a:t> içerisinde uzanır.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BOS’ta</a:t>
            </a:r>
            <a:r>
              <a:rPr lang="tr-TR" dirty="0" smtClean="0"/>
              <a:t> </a:t>
            </a:r>
            <a:r>
              <a:rPr lang="tr-TR" dirty="0" err="1" smtClean="0"/>
              <a:t>Enzimatik</a:t>
            </a:r>
            <a:r>
              <a:rPr lang="tr-TR" dirty="0" smtClean="0"/>
              <a:t> Analiz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85000" lnSpcReduction="20000"/>
          </a:bodyPr>
          <a:lstStyle/>
          <a:p>
            <a:r>
              <a:rPr lang="tr-TR" b="1" dirty="0" smtClean="0"/>
              <a:t>LDH: </a:t>
            </a:r>
            <a:r>
              <a:rPr lang="tr-TR" dirty="0" smtClean="0"/>
              <a:t>Bakteriyel menenjitte, aseptik menenjite göre daha yüksektir. Ayrıca, </a:t>
            </a:r>
            <a:r>
              <a:rPr lang="tr-TR" dirty="0" err="1" smtClean="0"/>
              <a:t>metastatik</a:t>
            </a:r>
            <a:r>
              <a:rPr lang="tr-TR" dirty="0" smtClean="0"/>
              <a:t> </a:t>
            </a:r>
            <a:r>
              <a:rPr lang="tr-TR" dirty="0" err="1" smtClean="0"/>
              <a:t>karsinomlarda</a:t>
            </a:r>
            <a:r>
              <a:rPr lang="tr-TR" dirty="0" smtClean="0"/>
              <a:t>, </a:t>
            </a:r>
            <a:r>
              <a:rPr lang="tr-TR" dirty="0" err="1" smtClean="0"/>
              <a:t>subaraknoidal</a:t>
            </a:r>
            <a:r>
              <a:rPr lang="tr-TR" dirty="0" smtClean="0"/>
              <a:t> kanamada, </a:t>
            </a:r>
            <a:r>
              <a:rPr lang="tr-TR" dirty="0" err="1" smtClean="0"/>
              <a:t>serebral</a:t>
            </a:r>
            <a:r>
              <a:rPr lang="tr-TR" dirty="0" smtClean="0"/>
              <a:t> enfarktüslerde de </a:t>
            </a:r>
            <a:r>
              <a:rPr lang="tr-TR" dirty="0" err="1" smtClean="0"/>
              <a:t>BOS’ta</a:t>
            </a:r>
            <a:r>
              <a:rPr lang="tr-TR" dirty="0" smtClean="0"/>
              <a:t> LDH aktivitesi yükselir.</a:t>
            </a:r>
          </a:p>
          <a:p>
            <a:endParaRPr lang="tr-TR" dirty="0" smtClean="0"/>
          </a:p>
          <a:p>
            <a:r>
              <a:rPr lang="tr-TR" b="1" dirty="0" smtClean="0"/>
              <a:t>CK-BB: </a:t>
            </a:r>
            <a:r>
              <a:rPr lang="tr-TR" dirty="0" err="1" smtClean="0"/>
              <a:t>Demiyelinizan</a:t>
            </a:r>
            <a:r>
              <a:rPr lang="tr-TR" dirty="0" smtClean="0"/>
              <a:t> hastalıklarda, tümörlerde, SAK, menenjit ve kafa travmalarında yükselir.</a:t>
            </a:r>
          </a:p>
          <a:p>
            <a:endParaRPr lang="tr-TR" dirty="0" smtClean="0"/>
          </a:p>
          <a:p>
            <a:r>
              <a:rPr lang="tr-TR" b="1" dirty="0" smtClean="0"/>
              <a:t>ADA</a:t>
            </a:r>
            <a:r>
              <a:rPr lang="tr-TR" dirty="0" smtClean="0"/>
              <a:t>: T-lenfositlerde boldur. Tüberküloz menenjitte diğer menenjitlerden daha belirgin şekilde artabilir (&gt;15 U/L).</a:t>
            </a:r>
            <a:endParaRPr lang="tr-TR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6322" t="30141" r="40510" b="26547"/>
          <a:stretch>
            <a:fillRect/>
          </a:stretch>
        </p:blipFill>
        <p:spPr bwMode="auto">
          <a:xfrm>
            <a:off x="1705" y="692696"/>
            <a:ext cx="9142295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Pandy</a:t>
            </a:r>
            <a:r>
              <a:rPr lang="tr-TR" dirty="0" smtClean="0"/>
              <a:t> Reaksiyonu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 fontScale="62500" lnSpcReduction="20000"/>
          </a:bodyPr>
          <a:lstStyle/>
          <a:p>
            <a:r>
              <a:rPr lang="tr-TR" dirty="0" err="1" smtClean="0"/>
              <a:t>Pandy</a:t>
            </a:r>
            <a:r>
              <a:rPr lang="tr-TR" dirty="0" smtClean="0"/>
              <a:t> ayıracı: 7-10 g fenol 100 mL </a:t>
            </a:r>
            <a:r>
              <a:rPr lang="tr-TR" dirty="0" err="1" smtClean="0"/>
              <a:t>distile</a:t>
            </a:r>
            <a:r>
              <a:rPr lang="tr-TR" dirty="0" smtClean="0"/>
              <a:t> suda çözülür. Çözelti 37</a:t>
            </a:r>
            <a:r>
              <a:rPr lang="tr-TR" baseline="30000" dirty="0" smtClean="0"/>
              <a:t>o</a:t>
            </a:r>
            <a:r>
              <a:rPr lang="tr-TR" dirty="0" smtClean="0"/>
              <a:t>C’deki etüvde birkaç saat ve sonra oda sıcaklığında bırakıldıktan sonra üst kısım kullanılır. </a:t>
            </a:r>
            <a:r>
              <a:rPr lang="tr-TR" dirty="0" err="1" smtClean="0"/>
              <a:t>Pandy</a:t>
            </a:r>
            <a:r>
              <a:rPr lang="tr-TR" dirty="0" smtClean="0"/>
              <a:t> ayıracı berrak olmalıdır, koyu renkli şişede saklanmalıdır. </a:t>
            </a:r>
          </a:p>
          <a:p>
            <a:endParaRPr lang="tr-TR" dirty="0" smtClean="0"/>
          </a:p>
          <a:p>
            <a:r>
              <a:rPr lang="tr-TR" dirty="0" smtClean="0"/>
              <a:t>Bir saat camı içine yaklaşık 1 mL kadar </a:t>
            </a:r>
            <a:r>
              <a:rPr lang="tr-TR" dirty="0" err="1" smtClean="0"/>
              <a:t>Pandy</a:t>
            </a:r>
            <a:r>
              <a:rPr lang="tr-TR" dirty="0" smtClean="0"/>
              <a:t> ayıracı konur ve saat camı siyah bir zemin üzerine yerleştirilir. </a:t>
            </a:r>
          </a:p>
          <a:p>
            <a:endParaRPr lang="tr-TR" dirty="0" smtClean="0"/>
          </a:p>
          <a:p>
            <a:r>
              <a:rPr lang="tr-TR" dirty="0" smtClean="0"/>
              <a:t>Saat camındaki </a:t>
            </a:r>
            <a:r>
              <a:rPr lang="tr-TR" dirty="0" err="1" smtClean="0"/>
              <a:t>Pandy</a:t>
            </a:r>
            <a:r>
              <a:rPr lang="tr-TR" dirty="0" smtClean="0"/>
              <a:t> ayıracı üzerine 1 damla BOS damlatılır. </a:t>
            </a:r>
          </a:p>
          <a:p>
            <a:endParaRPr lang="tr-TR" dirty="0" smtClean="0"/>
          </a:p>
          <a:p>
            <a:r>
              <a:rPr lang="tr-TR" dirty="0" err="1" smtClean="0"/>
              <a:t>Pandy</a:t>
            </a:r>
            <a:r>
              <a:rPr lang="tr-TR" dirty="0" smtClean="0"/>
              <a:t> ayıracı üzerine 1 damla BOS damlatılmasıyla belirgin bulutlanma veya şiddetli bir bulanıklık gözlenmesi </a:t>
            </a:r>
            <a:r>
              <a:rPr lang="tr-TR" dirty="0" err="1" smtClean="0"/>
              <a:t>Pandy</a:t>
            </a:r>
            <a:r>
              <a:rPr lang="tr-TR" dirty="0" smtClean="0"/>
              <a:t> (+) (</a:t>
            </a:r>
            <a:r>
              <a:rPr lang="tr-TR" dirty="0" err="1" smtClean="0"/>
              <a:t>globulin</a:t>
            </a:r>
            <a:r>
              <a:rPr lang="tr-TR" dirty="0" smtClean="0"/>
              <a:t> artışı) olarak rapor edilir. Hafif bulanıklık gözlenmesi normaldir. </a:t>
            </a:r>
          </a:p>
          <a:p>
            <a:endParaRPr lang="tr-TR" dirty="0" smtClean="0"/>
          </a:p>
          <a:p>
            <a:r>
              <a:rPr lang="tr-TR" dirty="0" err="1" smtClean="0"/>
              <a:t>Pandy</a:t>
            </a:r>
            <a:r>
              <a:rPr lang="tr-TR" dirty="0" smtClean="0"/>
              <a:t> (+) sonuç, </a:t>
            </a:r>
            <a:r>
              <a:rPr lang="tr-TR" dirty="0" err="1" smtClean="0"/>
              <a:t>BOS’ta</a:t>
            </a:r>
            <a:r>
              <a:rPr lang="tr-TR" dirty="0" smtClean="0"/>
              <a:t> globülin artışını gösterir. Bakteriyel menenjitte pozitif, tüberküloz menenjitte kuvvetli pozitiftir.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3096344"/>
          </a:xfrm>
        </p:spPr>
        <p:txBody>
          <a:bodyPr>
            <a:normAutofit/>
          </a:bodyPr>
          <a:lstStyle/>
          <a:p>
            <a:r>
              <a:rPr lang="tr-TR" dirty="0" smtClean="0"/>
              <a:t>BOS Analizi: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Genel </a:t>
            </a:r>
            <a:r>
              <a:rPr lang="tr-TR" dirty="0" smtClean="0"/>
              <a:t>Tablo</a:t>
            </a:r>
            <a:endParaRPr lang="tr-TR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2964" t="31125" r="25567" b="29500"/>
          <a:stretch>
            <a:fillRect/>
          </a:stretch>
        </p:blipFill>
        <p:spPr bwMode="auto">
          <a:xfrm>
            <a:off x="0" y="1340768"/>
            <a:ext cx="9144355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-2" y="2"/>
          <a:ext cx="9144001" cy="6857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5738"/>
                <a:gridCol w="1656183"/>
                <a:gridCol w="1080120"/>
                <a:gridCol w="1452983"/>
                <a:gridCol w="1497730"/>
                <a:gridCol w="1261247"/>
              </a:tblGrid>
              <a:tr h="407537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***ÖNEMLİ***</a:t>
                      </a:r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Normal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Viral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dirty="0" smtClean="0"/>
                        <a:t>   </a:t>
                      </a:r>
                      <a:r>
                        <a:rPr lang="tr-TR" dirty="0" smtClean="0"/>
                        <a:t>Bakteriyel</a:t>
                      </a:r>
                      <a:r>
                        <a:rPr lang="tr-TR" baseline="0" dirty="0" smtClean="0"/>
                        <a:t>                            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Tüberküloz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Fungal</a:t>
                      </a:r>
                      <a:endParaRPr lang="tr-TR" dirty="0"/>
                    </a:p>
                  </a:txBody>
                  <a:tcPr/>
                </a:tc>
              </a:tr>
              <a:tr h="645266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Görünüm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Renksiz/</a:t>
                      </a:r>
                    </a:p>
                    <a:p>
                      <a:pPr algn="ctr"/>
                      <a:r>
                        <a:rPr lang="tr-TR" sz="1600" dirty="0" smtClean="0"/>
                        <a:t>Berrak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Berrak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Bulanık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0" dirty="0" smtClean="0"/>
                        <a:t>Bulanık/</a:t>
                      </a:r>
                      <a:r>
                        <a:rPr lang="tr-TR" sz="1600" b="0" dirty="0" err="1" smtClean="0"/>
                        <a:t>Opak</a:t>
                      </a:r>
                      <a:endParaRPr lang="tr-T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Berrak/</a:t>
                      </a:r>
                    </a:p>
                    <a:p>
                      <a:pPr algn="ctr"/>
                      <a:r>
                        <a:rPr lang="tr-TR" sz="1600" dirty="0" smtClean="0"/>
                        <a:t>Bulanık</a:t>
                      </a:r>
                      <a:endParaRPr lang="tr-TR" sz="1600" dirty="0"/>
                    </a:p>
                  </a:txBody>
                  <a:tcPr/>
                </a:tc>
              </a:tr>
              <a:tr h="373575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Basınç</a:t>
                      </a:r>
                      <a:r>
                        <a:rPr lang="tr-TR" sz="1600" baseline="0" dirty="0" smtClean="0"/>
                        <a:t> </a:t>
                      </a:r>
                      <a:r>
                        <a:rPr lang="tr-TR" sz="1600" dirty="0" smtClean="0"/>
                        <a:t>(mmH</a:t>
                      </a:r>
                      <a:r>
                        <a:rPr lang="tr-TR" sz="1600" baseline="-25000" dirty="0" smtClean="0"/>
                        <a:t>2</a:t>
                      </a:r>
                      <a:r>
                        <a:rPr lang="tr-TR" sz="1600" dirty="0" smtClean="0"/>
                        <a:t>O)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0" dirty="0" smtClean="0">
                          <a:solidFill>
                            <a:schemeClr val="tx1"/>
                          </a:solidFill>
                        </a:rPr>
                        <a:t>50-200</a:t>
                      </a:r>
                      <a:endParaRPr lang="tr-TR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0" dirty="0" smtClean="0"/>
                        <a:t>Normal</a:t>
                      </a:r>
                      <a:endParaRPr lang="tr-TR" sz="16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Artmış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0" dirty="0" smtClean="0"/>
                        <a:t>Artmış</a:t>
                      </a:r>
                      <a:endParaRPr lang="tr-T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Artmış</a:t>
                      </a:r>
                      <a:endParaRPr lang="tr-TR" sz="1600" dirty="0"/>
                    </a:p>
                  </a:txBody>
                  <a:tcPr/>
                </a:tc>
              </a:tr>
              <a:tr h="373575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Gram/EZN</a:t>
                      </a:r>
                      <a:r>
                        <a:rPr lang="tr-TR" sz="1600" baseline="0" dirty="0" smtClean="0"/>
                        <a:t> Boyası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Negatif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Negatif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0" dirty="0" smtClean="0"/>
                        <a:t>Pozitif</a:t>
                      </a:r>
                      <a:endParaRPr lang="tr-T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0" dirty="0" smtClean="0"/>
                        <a:t>Pozitif</a:t>
                      </a:r>
                      <a:endParaRPr lang="tr-T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Negatif</a:t>
                      </a:r>
                      <a:endParaRPr lang="tr-TR" sz="1600" dirty="0"/>
                    </a:p>
                  </a:txBody>
                  <a:tcPr/>
                </a:tc>
              </a:tr>
              <a:tr h="373575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Kültür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Negatif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/>
                        <a:t>Negatif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0" dirty="0" smtClean="0"/>
                        <a:t>Pozitif</a:t>
                      </a:r>
                      <a:r>
                        <a:rPr lang="tr-TR" sz="1600" b="0" baseline="0" dirty="0" smtClean="0"/>
                        <a:t> (&gt;%75)</a:t>
                      </a:r>
                      <a:endParaRPr lang="tr-T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0" dirty="0" smtClean="0"/>
                        <a:t>Negatif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/>
                        <a:t>Negatif</a:t>
                      </a:r>
                    </a:p>
                  </a:txBody>
                  <a:tcPr/>
                </a:tc>
              </a:tr>
              <a:tr h="374269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Hücre Tipi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err="1" smtClean="0"/>
                        <a:t>Mononükleer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Lenfosit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0" dirty="0" err="1" smtClean="0">
                          <a:solidFill>
                            <a:schemeClr val="tx1"/>
                          </a:solidFill>
                        </a:rPr>
                        <a:t>Granülosit</a:t>
                      </a:r>
                      <a:endParaRPr lang="tr-TR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0" dirty="0" smtClean="0"/>
                        <a:t>Lenfosit</a:t>
                      </a:r>
                      <a:endParaRPr lang="tr-T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Lenfosit</a:t>
                      </a:r>
                      <a:endParaRPr lang="tr-TR" sz="1600" dirty="0"/>
                    </a:p>
                  </a:txBody>
                  <a:tcPr/>
                </a:tc>
              </a:tr>
              <a:tr h="1460339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Hücre Sayısı</a:t>
                      </a:r>
                      <a:r>
                        <a:rPr lang="tr-TR" sz="1600" baseline="0" dirty="0" smtClean="0"/>
                        <a:t> </a:t>
                      </a:r>
                      <a:r>
                        <a:rPr lang="tr-TR" sz="1600" dirty="0" smtClean="0"/>
                        <a:t>(/mm</a:t>
                      </a:r>
                      <a:r>
                        <a:rPr lang="tr-TR" sz="1600" baseline="30000" dirty="0" smtClean="0"/>
                        <a:t>3</a:t>
                      </a:r>
                      <a:r>
                        <a:rPr lang="tr-TR" sz="1600" dirty="0" smtClean="0"/>
                        <a:t>)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&lt;5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50-1000</a:t>
                      </a:r>
                    </a:p>
                    <a:p>
                      <a:pPr algn="ctr"/>
                      <a:r>
                        <a:rPr lang="tr-TR" sz="1600" dirty="0" smtClean="0"/>
                        <a:t>(genellikle &lt;250)</a:t>
                      </a:r>
                    </a:p>
                    <a:p>
                      <a:pPr algn="ctr"/>
                      <a:r>
                        <a:rPr lang="tr-TR" sz="1600" dirty="0" smtClean="0"/>
                        <a:t>(daima &lt;2000)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0" dirty="0" smtClean="0">
                          <a:solidFill>
                            <a:schemeClr val="tx1"/>
                          </a:solidFill>
                        </a:rPr>
                        <a:t>500-10000</a:t>
                      </a:r>
                    </a:p>
                    <a:p>
                      <a:pPr algn="ctr"/>
                      <a:r>
                        <a:rPr lang="tr-TR" sz="1600" b="0" dirty="0" smtClean="0">
                          <a:solidFill>
                            <a:schemeClr val="tx1"/>
                          </a:solidFill>
                        </a:rPr>
                        <a:t>(genellikle</a:t>
                      </a:r>
                      <a:r>
                        <a:rPr lang="tr-TR" sz="1600" b="0" baseline="0" dirty="0" smtClean="0">
                          <a:solidFill>
                            <a:schemeClr val="tx1"/>
                          </a:solidFill>
                        </a:rPr>
                        <a:t> &gt;1000)</a:t>
                      </a:r>
                      <a:endParaRPr lang="tr-TR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0" dirty="0" smtClean="0"/>
                        <a:t>250-500</a:t>
                      </a:r>
                      <a:endParaRPr lang="tr-T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10-500</a:t>
                      </a:r>
                      <a:endParaRPr lang="tr-TR" sz="1600" dirty="0"/>
                    </a:p>
                  </a:txBody>
                  <a:tcPr/>
                </a:tc>
              </a:tr>
              <a:tr h="645266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err="1" smtClean="0"/>
                        <a:t>Mikroprotein</a:t>
                      </a:r>
                      <a:r>
                        <a:rPr lang="tr-TR" sz="1600" baseline="0" dirty="0" smtClean="0"/>
                        <a:t> </a:t>
                      </a:r>
                      <a:r>
                        <a:rPr lang="tr-TR" sz="1600" dirty="0" smtClean="0"/>
                        <a:t>(mg/</a:t>
                      </a:r>
                      <a:r>
                        <a:rPr lang="tr-TR" sz="1600" dirty="0" err="1" smtClean="0"/>
                        <a:t>dL</a:t>
                      </a:r>
                      <a:r>
                        <a:rPr lang="tr-TR" sz="1600" dirty="0" smtClean="0"/>
                        <a:t>)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20-40</a:t>
                      </a:r>
                    </a:p>
                    <a:p>
                      <a:pPr algn="ctr"/>
                      <a:r>
                        <a:rPr lang="tr-TR" sz="1600" dirty="0" smtClean="0"/>
                        <a:t>(15-45)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&lt;50</a:t>
                      </a:r>
                      <a:endParaRPr lang="tr-TR" sz="1600" dirty="0" smtClean="0"/>
                    </a:p>
                    <a:p>
                      <a:pPr algn="ctr"/>
                      <a:r>
                        <a:rPr lang="tr-TR" sz="1600" b="0" dirty="0" smtClean="0"/>
                        <a:t>(Normal)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Artmış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0" dirty="0" smtClean="0"/>
                        <a:t>Artmış</a:t>
                      </a:r>
                      <a:endParaRPr lang="tr-T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Artmış</a:t>
                      </a:r>
                      <a:endParaRPr lang="tr-TR" sz="1600" dirty="0"/>
                    </a:p>
                  </a:txBody>
                  <a:tcPr/>
                </a:tc>
              </a:tr>
              <a:tr h="373575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err="1" smtClean="0"/>
                        <a:t>Glukoz</a:t>
                      </a:r>
                      <a:r>
                        <a:rPr lang="tr-TR" sz="1600" dirty="0" smtClean="0"/>
                        <a:t> (mg/</a:t>
                      </a:r>
                      <a:r>
                        <a:rPr lang="tr-TR" sz="1600" dirty="0" err="1" smtClean="0"/>
                        <a:t>dL</a:t>
                      </a:r>
                      <a:r>
                        <a:rPr lang="tr-TR" sz="1600" dirty="0" smtClean="0"/>
                        <a:t>)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50-80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0" dirty="0" smtClean="0"/>
                        <a:t>Normal</a:t>
                      </a:r>
                      <a:endParaRPr lang="tr-TR" sz="16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Azalmış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Azalmış</a:t>
                      </a:r>
                      <a:endParaRPr lang="tr-T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Azalmış</a:t>
                      </a:r>
                      <a:endParaRPr lang="tr-TR" sz="1600" dirty="0"/>
                    </a:p>
                  </a:txBody>
                  <a:tcPr/>
                </a:tc>
              </a:tr>
              <a:tr h="645266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BOS/Serum</a:t>
                      </a:r>
                      <a:r>
                        <a:rPr lang="tr-TR" sz="1600" baseline="0" dirty="0" smtClean="0"/>
                        <a:t> </a:t>
                      </a:r>
                    </a:p>
                    <a:p>
                      <a:pPr algn="ctr"/>
                      <a:r>
                        <a:rPr lang="tr-TR" sz="1600" baseline="0" dirty="0" err="1" smtClean="0"/>
                        <a:t>Glukoz</a:t>
                      </a:r>
                      <a:r>
                        <a:rPr lang="tr-TR" sz="1600" baseline="0" dirty="0" smtClean="0"/>
                        <a:t> Oranı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%60-80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&gt;%60</a:t>
                      </a:r>
                    </a:p>
                    <a:p>
                      <a:pPr algn="ctr"/>
                      <a:r>
                        <a:rPr lang="tr-TR" sz="1600" b="0" dirty="0" smtClean="0"/>
                        <a:t>(Normal)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&lt;%40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0" dirty="0" smtClean="0"/>
                        <a:t>&lt;%40</a:t>
                      </a:r>
                      <a:endParaRPr lang="tr-T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&lt;%40</a:t>
                      </a:r>
                      <a:endParaRPr lang="tr-TR" sz="1600" dirty="0"/>
                    </a:p>
                  </a:txBody>
                  <a:tcPr/>
                </a:tc>
              </a:tr>
              <a:tr h="373575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Klor (</a:t>
                      </a:r>
                      <a:r>
                        <a:rPr lang="tr-TR" sz="1600" dirty="0" err="1" smtClean="0"/>
                        <a:t>mEq</a:t>
                      </a:r>
                      <a:r>
                        <a:rPr lang="tr-TR" sz="1600" dirty="0" smtClean="0"/>
                        <a:t>/L)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115-130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0" dirty="0" smtClean="0"/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Azalmış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Azalmış</a:t>
                      </a:r>
                      <a:endParaRPr lang="tr-T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Azalmış</a:t>
                      </a:r>
                      <a:endParaRPr lang="tr-TR" sz="1600" dirty="0"/>
                    </a:p>
                  </a:txBody>
                  <a:tcPr/>
                </a:tc>
              </a:tr>
              <a:tr h="812179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err="1" smtClean="0"/>
                        <a:t>Laktat</a:t>
                      </a:r>
                      <a:r>
                        <a:rPr lang="tr-TR" sz="1600" dirty="0" smtClean="0"/>
                        <a:t> (mg/</a:t>
                      </a:r>
                      <a:r>
                        <a:rPr lang="tr-TR" sz="1600" dirty="0" err="1" smtClean="0"/>
                        <a:t>dL</a:t>
                      </a:r>
                      <a:r>
                        <a:rPr lang="tr-TR" sz="1600" dirty="0" smtClean="0"/>
                        <a:t>)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9-25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0" dirty="0" smtClean="0"/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Artmış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0" dirty="0" smtClean="0"/>
                        <a:t>Artmış</a:t>
                      </a:r>
                      <a:endParaRPr lang="tr-T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Artmış</a:t>
                      </a:r>
                      <a:endParaRPr lang="tr-TR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332" y="1124744"/>
            <a:ext cx="916533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1662</Words>
  <Application>Microsoft Office PowerPoint</Application>
  <PresentationFormat>Ekran Gösterisi (4:3)</PresentationFormat>
  <Paragraphs>292</Paragraphs>
  <Slides>65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65</vt:i4>
      </vt:variant>
    </vt:vector>
  </HeadingPairs>
  <TitlesOfParts>
    <vt:vector size="66" baseType="lpstr">
      <vt:lpstr>Ofis Teması</vt:lpstr>
      <vt:lpstr>Nörolojik Sistem Biyokimyası</vt:lpstr>
      <vt:lpstr>BOS</vt:lpstr>
      <vt:lpstr>Slayt 3</vt:lpstr>
      <vt:lpstr>Ventriküler Sistem</vt:lpstr>
      <vt:lpstr>Slayt 5</vt:lpstr>
      <vt:lpstr>Slayt 6</vt:lpstr>
      <vt:lpstr>Slayt 7</vt:lpstr>
      <vt:lpstr>Slayt 8</vt:lpstr>
      <vt:lpstr>Slayt 9</vt:lpstr>
      <vt:lpstr>Slayt 10</vt:lpstr>
      <vt:lpstr>Meninksler (dıştan içe doğru)</vt:lpstr>
      <vt:lpstr>Slayt 12</vt:lpstr>
      <vt:lpstr>Lomber Ponksiyon</vt:lpstr>
      <vt:lpstr>Slayt 14</vt:lpstr>
      <vt:lpstr>Lomber Ponksiyon</vt:lpstr>
      <vt:lpstr>Lomber Ponksiyon</vt:lpstr>
      <vt:lpstr>BOS Analizi</vt:lpstr>
      <vt:lpstr>1-Fiziksel Analiz</vt:lpstr>
      <vt:lpstr>Slayt 19</vt:lpstr>
      <vt:lpstr>Slayt 20</vt:lpstr>
      <vt:lpstr>Slayt 21</vt:lpstr>
      <vt:lpstr>Slayt 22</vt:lpstr>
      <vt:lpstr>2-Mikrobiyolojik Analiz</vt:lpstr>
      <vt:lpstr>Slayt 24</vt:lpstr>
      <vt:lpstr>3-Sitolojik Analiz</vt:lpstr>
      <vt:lpstr>Slayt 26</vt:lpstr>
      <vt:lpstr>Slayt 27</vt:lpstr>
      <vt:lpstr>Slayt 28</vt:lpstr>
      <vt:lpstr>Slayt 29</vt:lpstr>
      <vt:lpstr>4-Biyokimyasal Analiz</vt:lpstr>
      <vt:lpstr>Normal BOS Biyokimyası</vt:lpstr>
      <vt:lpstr>BOS ve Kan Plazması Arasındaki  Farklılıklar ve Benzerlikler:</vt:lpstr>
      <vt:lpstr>Slayt 33</vt:lpstr>
      <vt:lpstr>Slayt 34</vt:lpstr>
      <vt:lpstr>BOS’ta Protein Analizi</vt:lpstr>
      <vt:lpstr>Slayt 36</vt:lpstr>
      <vt:lpstr>Slayt 37</vt:lpstr>
      <vt:lpstr>Slayt 38</vt:lpstr>
      <vt:lpstr>Slayt 39</vt:lpstr>
      <vt:lpstr>BOS’ta Glukoz Analizi</vt:lpstr>
      <vt:lpstr>Slayt 41</vt:lpstr>
      <vt:lpstr>Slayt 42</vt:lpstr>
      <vt:lpstr>BOS’ta Klor Analizi</vt:lpstr>
      <vt:lpstr>Slayt 44</vt:lpstr>
      <vt:lpstr>BOS’ta Yapılan Diğer Biyokimyasal Analizler</vt:lpstr>
      <vt:lpstr>BOS’ta Laktat Tayini</vt:lpstr>
      <vt:lpstr>Slayt 47</vt:lpstr>
      <vt:lpstr>BOS’ta Glutamin Tayini</vt:lpstr>
      <vt:lpstr>İndeksler</vt:lpstr>
      <vt:lpstr>Slayt 50</vt:lpstr>
      <vt:lpstr>Slayt 51</vt:lpstr>
      <vt:lpstr>BOS Oligoklonal Bant (OCB) Taraması </vt:lpstr>
      <vt:lpstr>Slayt 53</vt:lpstr>
      <vt:lpstr>Slayt 54</vt:lpstr>
      <vt:lpstr>Slayt 55</vt:lpstr>
      <vt:lpstr>Slayt 56</vt:lpstr>
      <vt:lpstr>Slayt 57</vt:lpstr>
      <vt:lpstr>Slayt 58</vt:lpstr>
      <vt:lpstr>Slayt 59</vt:lpstr>
      <vt:lpstr>BOS’ta Enzimatik Analiz</vt:lpstr>
      <vt:lpstr>Slayt 61</vt:lpstr>
      <vt:lpstr>Pandy Reaksiyonu</vt:lpstr>
      <vt:lpstr>BOS Analizi:  Genel Tablo</vt:lpstr>
      <vt:lpstr>Slayt 64</vt:lpstr>
      <vt:lpstr>Slayt 65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Fujitsu</dc:creator>
  <cp:lastModifiedBy>SérKaN MéÇo</cp:lastModifiedBy>
  <cp:revision>134</cp:revision>
  <dcterms:created xsi:type="dcterms:W3CDTF">2016-04-24T19:12:24Z</dcterms:created>
  <dcterms:modified xsi:type="dcterms:W3CDTF">2016-05-26T08:19:38Z</dcterms:modified>
</cp:coreProperties>
</file>