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429" r:id="rId2"/>
    <p:sldId id="428" r:id="rId3"/>
    <p:sldId id="430" r:id="rId4"/>
    <p:sldId id="431" r:id="rId5"/>
    <p:sldId id="432" r:id="rId6"/>
    <p:sldId id="433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337D59-9EEE-4CF6-91D5-BAF7869B290F}" type="datetimeFigureOut">
              <a:rPr lang="tr-TR" smtClean="0"/>
              <a:pPr/>
              <a:t>18.11.2018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4CD50-08DF-4A31-93F0-6A6CF74BA63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18.11.2018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tr-TR" dirty="0" err="1" smtClean="0"/>
              <a:t>Modaller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İngilizcede </a:t>
            </a:r>
            <a:r>
              <a:rPr lang="tr-TR" dirty="0" smtClean="0"/>
              <a:t>yalın haldeki (V1) fiilden önce gelerek cümleye çeşitli anlamlar kazandıran ve “</a:t>
            </a:r>
            <a:r>
              <a:rPr lang="tr-TR" dirty="0" err="1" smtClean="0"/>
              <a:t>modal</a:t>
            </a:r>
            <a:r>
              <a:rPr lang="tr-TR" dirty="0" smtClean="0"/>
              <a:t>” olarak adlandırılan yardımcı fiiller </a:t>
            </a:r>
            <a:r>
              <a:rPr lang="tr-TR" dirty="0" smtClean="0"/>
              <a:t>vardır.</a:t>
            </a:r>
          </a:p>
          <a:p>
            <a:endParaRPr lang="tr-TR" dirty="0" smtClean="0"/>
          </a:p>
          <a:p>
            <a:r>
              <a:rPr lang="tr-TR" dirty="0" smtClean="0"/>
              <a:t>Özne + (</a:t>
            </a:r>
            <a:r>
              <a:rPr lang="tr-TR" dirty="0" err="1" smtClean="0"/>
              <a:t>modal</a:t>
            </a:r>
            <a:r>
              <a:rPr lang="tr-TR" dirty="0" smtClean="0"/>
              <a:t> + V1) + Tümleç.</a:t>
            </a:r>
          </a:p>
          <a:p>
            <a:endParaRPr lang="tr-TR" dirty="0" smtClean="0"/>
          </a:p>
          <a:p>
            <a:r>
              <a:rPr lang="tr-TR" dirty="0" err="1" smtClean="0"/>
              <a:t>Modallerin</a:t>
            </a:r>
            <a:r>
              <a:rPr lang="tr-TR" dirty="0" smtClean="0"/>
              <a:t> kullanımı, bütün özne türleri için aynıdır.</a:t>
            </a:r>
            <a:endParaRPr lang="tr-T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664296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0" y="0"/>
          <a:ext cx="9144000" cy="685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656"/>
                <a:gridCol w="1944216"/>
                <a:gridCol w="1872208"/>
                <a:gridCol w="3851920"/>
              </a:tblGrid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err="1" smtClean="0"/>
                        <a:t>Modal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Temel Anlamı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Örnek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Anlamı</a:t>
                      </a:r>
                      <a:endParaRPr lang="tr-TR" sz="2400" b="1" dirty="0"/>
                    </a:p>
                  </a:txBody>
                  <a:tcPr/>
                </a:tc>
              </a:tr>
              <a:tr h="72107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</a:t>
                      </a:r>
                    </a:p>
                    <a:p>
                      <a:pPr marL="0" algn="ctr" defTabSz="914400" rtl="0" eaLnBrk="1" latinLnBrk="0" hangingPunct="1"/>
                      <a:r>
                        <a:rPr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(be </a:t>
                      </a:r>
                      <a:r>
                        <a:rPr lang="tr-T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able</a:t>
                      </a:r>
                      <a:r>
                        <a:rPr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-</a:t>
                      </a:r>
                      <a:r>
                        <a:rPr lang="tr-TR" sz="2000" b="1" dirty="0" err="1" smtClean="0"/>
                        <a:t>ebilir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can </a:t>
                      </a:r>
                      <a:r>
                        <a:rPr lang="tr-TR" sz="2000" b="1" dirty="0" err="1" smtClean="0"/>
                        <a:t>cause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neden olabilir (yetenek)</a:t>
                      </a:r>
                      <a:endParaRPr lang="tr-TR" sz="2000" b="1" dirty="0"/>
                    </a:p>
                  </a:txBody>
                  <a:tcPr/>
                </a:tc>
              </a:tr>
              <a:tr h="103457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  <a:endParaRPr lang="tr-TR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(be </a:t>
                      </a:r>
                      <a:r>
                        <a:rPr lang="tr-T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likely</a:t>
                      </a:r>
                      <a:r>
                        <a:rPr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/>
                        <a:t>-</a:t>
                      </a:r>
                      <a:r>
                        <a:rPr lang="tr-TR" sz="2000" b="1" dirty="0" err="1" smtClean="0"/>
                        <a:t>ebilir</a:t>
                      </a:r>
                      <a:endParaRPr lang="tr-TR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err="1" smtClean="0"/>
                        <a:t>may</a:t>
                      </a:r>
                      <a:r>
                        <a:rPr lang="tr-TR" sz="2000" b="1" dirty="0" smtClean="0"/>
                        <a:t> </a:t>
                      </a:r>
                      <a:r>
                        <a:rPr lang="tr-TR" sz="2000" b="1" dirty="0" err="1" smtClean="0"/>
                        <a:t>cause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/>
                        <a:t>neden olabilir (ihtimal)</a:t>
                      </a:r>
                    </a:p>
                  </a:txBody>
                  <a:tcPr/>
                </a:tc>
              </a:tr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err="1" smtClean="0"/>
                        <a:t>might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/>
                        <a:t>-</a:t>
                      </a:r>
                      <a:r>
                        <a:rPr lang="tr-TR" sz="2000" b="1" dirty="0" err="1" smtClean="0"/>
                        <a:t>ebilir</a:t>
                      </a:r>
                      <a:endParaRPr lang="tr-TR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err="1" smtClean="0"/>
                        <a:t>might</a:t>
                      </a:r>
                      <a:r>
                        <a:rPr lang="tr-TR" sz="2000" b="1" dirty="0" smtClean="0"/>
                        <a:t> </a:t>
                      </a:r>
                      <a:r>
                        <a:rPr lang="tr-TR" sz="2000" b="1" dirty="0" err="1" smtClean="0"/>
                        <a:t>cause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/>
                        <a:t>neden olabilir (uzak ihtimal)</a:t>
                      </a:r>
                    </a:p>
                  </a:txBody>
                  <a:tcPr/>
                </a:tc>
              </a:tr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err="1" smtClean="0"/>
                        <a:t>will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-</a:t>
                      </a:r>
                      <a:r>
                        <a:rPr lang="tr-TR" sz="2000" b="1" dirty="0" err="1" smtClean="0"/>
                        <a:t>ecek</a:t>
                      </a:r>
                      <a:r>
                        <a:rPr lang="tr-TR" sz="2000" b="1" dirty="0" smtClean="0"/>
                        <a:t>(tir)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err="1" smtClean="0"/>
                        <a:t>will</a:t>
                      </a:r>
                      <a:r>
                        <a:rPr lang="tr-TR" sz="2000" b="1" dirty="0" smtClean="0"/>
                        <a:t> </a:t>
                      </a:r>
                      <a:r>
                        <a:rPr lang="tr-TR" sz="2000" b="1" dirty="0" err="1" smtClean="0"/>
                        <a:t>cause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neden olacak</a:t>
                      </a:r>
                      <a:endParaRPr lang="tr-TR" sz="2000" b="1" dirty="0"/>
                    </a:p>
                  </a:txBody>
                  <a:tcPr/>
                </a:tc>
              </a:tr>
              <a:tr h="72107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should</a:t>
                      </a:r>
                      <a:endParaRPr lang="tr-TR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-</a:t>
                      </a:r>
                      <a:r>
                        <a:rPr lang="tr-TR" sz="2000" b="1" dirty="0" err="1" smtClean="0"/>
                        <a:t>meli</a:t>
                      </a:r>
                      <a:r>
                        <a:rPr lang="tr-TR" sz="2000" b="1" dirty="0" smtClean="0"/>
                        <a:t> (</a:t>
                      </a:r>
                      <a:r>
                        <a:rPr lang="tr-TR" sz="2000" b="1" dirty="0" err="1" smtClean="0"/>
                        <a:t>dir</a:t>
                      </a:r>
                      <a:r>
                        <a:rPr lang="tr-TR" sz="2000" b="1" dirty="0" smtClean="0"/>
                        <a:t>)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err="1" smtClean="0"/>
                        <a:t>should</a:t>
                      </a:r>
                      <a:r>
                        <a:rPr lang="tr-TR" sz="2000" b="1" dirty="0" smtClean="0"/>
                        <a:t> </a:t>
                      </a:r>
                      <a:r>
                        <a:rPr lang="tr-TR" sz="2000" b="1" dirty="0" err="1" smtClean="0"/>
                        <a:t>cause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neden olmalı</a:t>
                      </a:r>
                    </a:p>
                    <a:p>
                      <a:pPr algn="ctr"/>
                      <a:r>
                        <a:rPr lang="tr-TR" sz="2000" b="1" dirty="0" smtClean="0"/>
                        <a:t>(tavsiye)</a:t>
                      </a:r>
                      <a:endParaRPr lang="tr-TR" sz="2000" b="1" dirty="0"/>
                    </a:p>
                  </a:txBody>
                  <a:tcPr/>
                </a:tc>
              </a:tr>
              <a:tr h="721070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err="1" smtClean="0"/>
                        <a:t>must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-</a:t>
                      </a:r>
                      <a:r>
                        <a:rPr lang="tr-TR" sz="2000" b="1" dirty="0" err="1" smtClean="0"/>
                        <a:t>meli</a:t>
                      </a:r>
                      <a:r>
                        <a:rPr lang="tr-TR" sz="2000" b="1" dirty="0" smtClean="0"/>
                        <a:t> (</a:t>
                      </a:r>
                      <a:r>
                        <a:rPr lang="tr-TR" sz="2000" b="1" dirty="0" err="1" smtClean="0"/>
                        <a:t>dir</a:t>
                      </a:r>
                      <a:r>
                        <a:rPr lang="tr-TR" sz="2000" b="1" dirty="0" smtClean="0"/>
                        <a:t>)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err="1" smtClean="0"/>
                        <a:t>must</a:t>
                      </a:r>
                      <a:r>
                        <a:rPr lang="tr-TR" sz="2000" b="1" dirty="0" smtClean="0"/>
                        <a:t> </a:t>
                      </a:r>
                      <a:r>
                        <a:rPr lang="tr-TR" sz="2000" b="1" dirty="0" err="1" smtClean="0"/>
                        <a:t>cause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neden olmalı </a:t>
                      </a:r>
                    </a:p>
                    <a:p>
                      <a:pPr algn="ctr"/>
                      <a:r>
                        <a:rPr lang="tr-TR" sz="2000" b="1" dirty="0" smtClean="0"/>
                        <a:t>(dahili zorunluluk)</a:t>
                      </a:r>
                      <a:endParaRPr lang="tr-TR" sz="2000" b="1" dirty="0"/>
                    </a:p>
                  </a:txBody>
                  <a:tcPr/>
                </a:tc>
              </a:tr>
              <a:tr h="721070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err="1" smtClean="0"/>
                        <a:t>have</a:t>
                      </a:r>
                      <a:r>
                        <a:rPr lang="tr-TR" sz="2000" b="1" dirty="0" smtClean="0"/>
                        <a:t> </a:t>
                      </a:r>
                      <a:r>
                        <a:rPr lang="tr-TR" sz="2000" b="1" dirty="0" err="1" smtClean="0"/>
                        <a:t>to</a:t>
                      </a:r>
                      <a:r>
                        <a:rPr lang="tr-TR" sz="2000" b="1" dirty="0" smtClean="0"/>
                        <a:t> / has </a:t>
                      </a:r>
                      <a:r>
                        <a:rPr lang="tr-TR" sz="2000" b="1" dirty="0" err="1" smtClean="0"/>
                        <a:t>to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-</a:t>
                      </a:r>
                      <a:r>
                        <a:rPr lang="tr-TR" sz="2000" b="1" dirty="0" err="1" smtClean="0"/>
                        <a:t>meli</a:t>
                      </a:r>
                      <a:r>
                        <a:rPr lang="tr-TR" sz="2000" b="1" dirty="0" smtClean="0"/>
                        <a:t> (</a:t>
                      </a:r>
                      <a:r>
                        <a:rPr lang="tr-TR" sz="2000" b="1" dirty="0" err="1" smtClean="0"/>
                        <a:t>dir</a:t>
                      </a:r>
                      <a:r>
                        <a:rPr lang="tr-TR" sz="2000" b="1" dirty="0" smtClean="0"/>
                        <a:t>)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err="1" smtClean="0"/>
                        <a:t>have</a:t>
                      </a:r>
                      <a:r>
                        <a:rPr lang="tr-TR" sz="2000" b="1" dirty="0" smtClean="0"/>
                        <a:t> (has) </a:t>
                      </a:r>
                      <a:r>
                        <a:rPr lang="tr-TR" sz="2000" b="1" dirty="0" err="1" smtClean="0"/>
                        <a:t>to</a:t>
                      </a:r>
                      <a:r>
                        <a:rPr lang="tr-TR" sz="2000" b="1" dirty="0" smtClean="0"/>
                        <a:t> </a:t>
                      </a:r>
                      <a:r>
                        <a:rPr lang="tr-TR" sz="2000" b="1" dirty="0" err="1" smtClean="0"/>
                        <a:t>cause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neden olmalı </a:t>
                      </a:r>
                    </a:p>
                    <a:p>
                      <a:pPr algn="ctr"/>
                      <a:r>
                        <a:rPr lang="tr-TR" sz="2000" b="1" dirty="0" smtClean="0"/>
                        <a:t>(harici zorunluluk)</a:t>
                      </a:r>
                      <a:endParaRPr lang="tr-TR" sz="2000" b="1" dirty="0"/>
                    </a:p>
                  </a:txBody>
                  <a:tcPr/>
                </a:tc>
              </a:tr>
              <a:tr h="58782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could</a:t>
                      </a:r>
                      <a:endParaRPr lang="tr-T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ebildi</a:t>
                      </a:r>
                      <a:r>
                        <a:rPr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-</a:t>
                      </a:r>
                      <a:r>
                        <a:rPr lang="tr-T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ebilirdi</a:t>
                      </a:r>
                      <a:endParaRPr lang="tr-T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could</a:t>
                      </a:r>
                      <a:r>
                        <a:rPr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cause</a:t>
                      </a:r>
                      <a:endParaRPr lang="tr-T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neden olabilirdi</a:t>
                      </a:r>
                      <a:endParaRPr lang="tr-T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8782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would</a:t>
                      </a:r>
                      <a:endParaRPr lang="tr-T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ecekti</a:t>
                      </a:r>
                      <a:r>
                        <a:rPr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-</a:t>
                      </a:r>
                      <a:r>
                        <a:rPr lang="tr-T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ecektir</a:t>
                      </a:r>
                      <a:endParaRPr lang="tr-T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would</a:t>
                      </a:r>
                      <a:r>
                        <a:rPr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cause</a:t>
                      </a:r>
                      <a:endParaRPr lang="tr-T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neden olacaktı</a:t>
                      </a:r>
                      <a:endParaRPr lang="tr-T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side </a:t>
            </a:r>
            <a:r>
              <a:rPr lang="en-US" dirty="0" smtClean="0"/>
              <a:t>chains </a:t>
            </a:r>
            <a:r>
              <a:rPr lang="en-US" dirty="0" smtClean="0">
                <a:solidFill>
                  <a:srgbClr val="0070C0"/>
                </a:solidFill>
              </a:rPr>
              <a:t>of</a:t>
            </a:r>
            <a:r>
              <a:rPr lang="en-US" dirty="0" smtClean="0"/>
              <a:t> </a:t>
            </a:r>
            <a:r>
              <a:rPr lang="en-US" dirty="0" err="1" smtClean="0"/>
              <a:t>cysteine</a:t>
            </a:r>
            <a:r>
              <a:rPr lang="en-US" dirty="0" smtClean="0"/>
              <a:t> and tyrosine </a:t>
            </a:r>
            <a:r>
              <a:rPr lang="en-US" b="1" dirty="0" smtClean="0">
                <a:solidFill>
                  <a:srgbClr val="FF0000"/>
                </a:solidFill>
              </a:rPr>
              <a:t>can lose </a:t>
            </a:r>
            <a:r>
              <a:rPr lang="en-US" dirty="0" smtClean="0"/>
              <a:t>a proton </a:t>
            </a:r>
            <a:r>
              <a:rPr lang="en-US" dirty="0" smtClean="0">
                <a:solidFill>
                  <a:srgbClr val="7030A0"/>
                </a:solidFill>
              </a:rPr>
              <a:t>at</a:t>
            </a:r>
            <a:r>
              <a:rPr lang="en-US" dirty="0" smtClean="0"/>
              <a:t> an </a:t>
            </a:r>
            <a:r>
              <a:rPr lang="en-US" dirty="0" smtClean="0"/>
              <a:t>alkaline</a:t>
            </a:r>
            <a:r>
              <a:rPr lang="tr-TR" dirty="0" smtClean="0"/>
              <a:t> </a:t>
            </a:r>
            <a:r>
              <a:rPr lang="tr-TR" dirty="0" err="1" smtClean="0"/>
              <a:t>pH</a:t>
            </a:r>
            <a:r>
              <a:rPr lang="tr-TR" dirty="0" smtClean="0"/>
              <a:t>. = </a:t>
            </a:r>
            <a:r>
              <a:rPr lang="tr-TR" dirty="0" err="1" smtClean="0"/>
              <a:t>S</a:t>
            </a:r>
            <a:r>
              <a:rPr lang="tr-TR" dirty="0" err="1" smtClean="0"/>
              <a:t>istein</a:t>
            </a:r>
            <a:r>
              <a:rPr lang="tr-TR" dirty="0" smtClean="0"/>
              <a:t> ve </a:t>
            </a:r>
            <a:r>
              <a:rPr lang="tr-TR" dirty="0" err="1" smtClean="0"/>
              <a:t>tirozin</a:t>
            </a:r>
            <a:r>
              <a:rPr lang="tr-TR" dirty="0" err="1" smtClean="0">
                <a:solidFill>
                  <a:srgbClr val="0070C0"/>
                </a:solidFill>
              </a:rPr>
              <a:t>in</a:t>
            </a:r>
            <a:r>
              <a:rPr lang="tr-TR" dirty="0" smtClean="0"/>
              <a:t> yan zincirleri alkali </a:t>
            </a:r>
            <a:r>
              <a:rPr lang="tr-TR" dirty="0" err="1" smtClean="0"/>
              <a:t>pH’</a:t>
            </a:r>
            <a:r>
              <a:rPr lang="tr-TR" dirty="0" err="1" smtClean="0">
                <a:solidFill>
                  <a:srgbClr val="7030A0"/>
                </a:solidFill>
              </a:rPr>
              <a:t>da</a:t>
            </a:r>
            <a:r>
              <a:rPr lang="tr-TR" dirty="0" smtClean="0"/>
              <a:t> proton </a:t>
            </a:r>
            <a:r>
              <a:rPr lang="tr-TR" b="1" dirty="0" smtClean="0">
                <a:solidFill>
                  <a:srgbClr val="FF0000"/>
                </a:solidFill>
              </a:rPr>
              <a:t>kaybed</a:t>
            </a:r>
            <a:r>
              <a:rPr lang="tr-TR" b="1" u="sng" dirty="0" smtClean="0">
                <a:solidFill>
                  <a:srgbClr val="FF0000"/>
                </a:solidFill>
              </a:rPr>
              <a:t>ebilir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en-US" dirty="0" smtClean="0"/>
              <a:t>The </a:t>
            </a:r>
            <a:r>
              <a:rPr lang="tr-TR" dirty="0" smtClean="0"/>
              <a:t>-</a:t>
            </a:r>
            <a:r>
              <a:rPr lang="en-US" dirty="0" smtClean="0"/>
              <a:t>COOH/–COO</a:t>
            </a:r>
            <a:r>
              <a:rPr lang="en-US" baseline="30000" dirty="0" smtClean="0"/>
              <a:t>–</a:t>
            </a:r>
            <a:r>
              <a:rPr lang="en-US" dirty="0" smtClean="0"/>
              <a:t> pair </a:t>
            </a:r>
            <a:r>
              <a:rPr lang="en-US" b="1" dirty="0" smtClean="0">
                <a:solidFill>
                  <a:srgbClr val="FF0000"/>
                </a:solidFill>
              </a:rPr>
              <a:t>can serve </a:t>
            </a:r>
            <a:r>
              <a:rPr lang="en-US" dirty="0" smtClean="0">
                <a:solidFill>
                  <a:srgbClr val="7030A0"/>
                </a:solidFill>
              </a:rPr>
              <a:t>as</a:t>
            </a:r>
            <a:r>
              <a:rPr lang="en-US" dirty="0" smtClean="0"/>
              <a:t> a </a:t>
            </a:r>
            <a:r>
              <a:rPr lang="en-US" dirty="0" smtClean="0"/>
              <a:t>buffer</a:t>
            </a:r>
            <a:r>
              <a:rPr lang="tr-TR" dirty="0" smtClean="0"/>
              <a:t>. = </a:t>
            </a:r>
            <a:r>
              <a:rPr lang="en-US" dirty="0" smtClean="0"/>
              <a:t>– COOH/– COO</a:t>
            </a:r>
            <a:r>
              <a:rPr lang="en-US" baseline="30000" dirty="0" smtClean="0"/>
              <a:t>–</a:t>
            </a:r>
            <a:r>
              <a:rPr lang="en-US" dirty="0" smtClean="0"/>
              <a:t> </a:t>
            </a:r>
            <a:r>
              <a:rPr lang="tr-TR" dirty="0" smtClean="0"/>
              <a:t>(karboksilik asit/</a:t>
            </a:r>
            <a:r>
              <a:rPr lang="tr-TR" dirty="0" err="1" smtClean="0"/>
              <a:t>karboksilat</a:t>
            </a:r>
            <a:r>
              <a:rPr lang="tr-TR" dirty="0" smtClean="0"/>
              <a:t>) çifti, bir tampon </a:t>
            </a:r>
            <a:r>
              <a:rPr lang="tr-TR" dirty="0" smtClean="0">
                <a:solidFill>
                  <a:srgbClr val="7030A0"/>
                </a:solidFill>
              </a:rPr>
              <a:t>olarak</a:t>
            </a:r>
            <a:r>
              <a:rPr lang="tr-TR" dirty="0" smtClean="0"/>
              <a:t> </a:t>
            </a:r>
            <a:r>
              <a:rPr lang="tr-TR" b="1" dirty="0" smtClean="0">
                <a:solidFill>
                  <a:srgbClr val="FF0000"/>
                </a:solidFill>
              </a:rPr>
              <a:t>işe yara</a:t>
            </a:r>
            <a:r>
              <a:rPr lang="tr-TR" b="1" u="sng" dirty="0" smtClean="0">
                <a:solidFill>
                  <a:srgbClr val="FF0000"/>
                </a:solidFill>
              </a:rPr>
              <a:t>yabilir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Valine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alanine</a:t>
            </a:r>
            <a:r>
              <a:rPr lang="tr-TR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can </a:t>
            </a:r>
            <a:r>
              <a:rPr lang="en-US" b="1" dirty="0" smtClean="0">
                <a:solidFill>
                  <a:srgbClr val="FF0000"/>
                </a:solidFill>
              </a:rPr>
              <a:t>form </a:t>
            </a:r>
            <a:r>
              <a:rPr lang="en-US" dirty="0" smtClean="0"/>
              <a:t>the </a:t>
            </a:r>
            <a:r>
              <a:rPr lang="en-US" dirty="0" err="1" smtClean="0"/>
              <a:t>dipeptide</a:t>
            </a:r>
            <a:r>
              <a:rPr lang="en-US" dirty="0" smtClean="0"/>
              <a:t> </a:t>
            </a:r>
            <a:r>
              <a:rPr lang="en-US" dirty="0" err="1" smtClean="0"/>
              <a:t>valylalanine</a:t>
            </a:r>
            <a:r>
              <a:rPr lang="tr-TR" dirty="0" smtClean="0"/>
              <a:t>. = Valin ve </a:t>
            </a:r>
            <a:r>
              <a:rPr lang="tr-TR" dirty="0" err="1" smtClean="0"/>
              <a:t>alanin</a:t>
            </a:r>
            <a:r>
              <a:rPr lang="tr-TR" dirty="0" smtClean="0"/>
              <a:t> </a:t>
            </a:r>
            <a:r>
              <a:rPr lang="tr-TR" dirty="0" err="1" smtClean="0"/>
              <a:t>dipeptit</a:t>
            </a:r>
            <a:r>
              <a:rPr lang="tr-TR" dirty="0" smtClean="0"/>
              <a:t> </a:t>
            </a:r>
            <a:r>
              <a:rPr lang="tr-TR" dirty="0" err="1" smtClean="0"/>
              <a:t>valilalanini</a:t>
            </a:r>
            <a:r>
              <a:rPr lang="tr-TR" dirty="0" smtClean="0"/>
              <a:t> </a:t>
            </a:r>
            <a:r>
              <a:rPr lang="tr-TR" b="1" dirty="0" smtClean="0">
                <a:solidFill>
                  <a:srgbClr val="FF0000"/>
                </a:solidFill>
              </a:rPr>
              <a:t>oluştur</a:t>
            </a:r>
            <a:r>
              <a:rPr lang="tr-TR" b="1" u="sng" dirty="0" smtClean="0">
                <a:solidFill>
                  <a:srgbClr val="FF0000"/>
                </a:solidFill>
              </a:rPr>
              <a:t>abilir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en-US" dirty="0" smtClean="0"/>
              <a:t>Iron </a:t>
            </a:r>
            <a:r>
              <a:rPr lang="en-US" b="1" dirty="0" smtClean="0">
                <a:solidFill>
                  <a:srgbClr val="FF0000"/>
                </a:solidFill>
              </a:rPr>
              <a:t>can form </a:t>
            </a:r>
            <a:r>
              <a:rPr lang="en-US" dirty="0" smtClean="0"/>
              <a:t>six </a:t>
            </a:r>
            <a:r>
              <a:rPr lang="en-US" dirty="0" smtClean="0"/>
              <a:t>bonds</a:t>
            </a:r>
            <a:r>
              <a:rPr lang="tr-TR" dirty="0" smtClean="0"/>
              <a:t>. = Demir 6 bağ </a:t>
            </a:r>
            <a:r>
              <a:rPr lang="tr-TR" b="1" dirty="0" smtClean="0">
                <a:solidFill>
                  <a:srgbClr val="FF0000"/>
                </a:solidFill>
              </a:rPr>
              <a:t>oluştur</a:t>
            </a:r>
            <a:r>
              <a:rPr lang="tr-TR" b="1" u="sng" dirty="0" smtClean="0">
                <a:solidFill>
                  <a:srgbClr val="FF0000"/>
                </a:solidFill>
              </a:rPr>
              <a:t>abilir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</a:t>
            </a:r>
            <a:r>
              <a:rPr lang="en-US" dirty="0" smtClean="0">
                <a:solidFill>
                  <a:srgbClr val="0070C0"/>
                </a:solidFill>
              </a:rPr>
              <a:t>with</a:t>
            </a:r>
            <a:r>
              <a:rPr lang="en-US" dirty="0" smtClean="0"/>
              <a:t> </a:t>
            </a:r>
            <a:r>
              <a:rPr lang="en-US" dirty="0" err="1" smtClean="0"/>
              <a:t>Marfan</a:t>
            </a:r>
            <a:r>
              <a:rPr lang="en-US" dirty="0" smtClean="0"/>
              <a:t> </a:t>
            </a:r>
            <a:r>
              <a:rPr lang="en-US" dirty="0" smtClean="0"/>
              <a:t>syndrome </a:t>
            </a:r>
            <a:r>
              <a:rPr lang="en-US" b="1" dirty="0" smtClean="0">
                <a:solidFill>
                  <a:srgbClr val="FF0000"/>
                </a:solidFill>
              </a:rPr>
              <a:t>may have</a:t>
            </a:r>
            <a:r>
              <a:rPr lang="en-US" dirty="0" smtClean="0"/>
              <a:t> blue </a:t>
            </a:r>
            <a:r>
              <a:rPr lang="en-US" dirty="0" smtClean="0"/>
              <a:t>sclera</a:t>
            </a:r>
            <a:r>
              <a:rPr lang="tr-TR" dirty="0" smtClean="0"/>
              <a:t>. = </a:t>
            </a:r>
            <a:r>
              <a:rPr lang="tr-TR" dirty="0" err="1" smtClean="0"/>
              <a:t>Marfan</a:t>
            </a:r>
            <a:r>
              <a:rPr lang="tr-TR" dirty="0" smtClean="0"/>
              <a:t> sendrom</a:t>
            </a:r>
            <a:r>
              <a:rPr lang="tr-TR" dirty="0" smtClean="0">
                <a:solidFill>
                  <a:srgbClr val="0070C0"/>
                </a:solidFill>
              </a:rPr>
              <a:t>lu</a:t>
            </a:r>
            <a:r>
              <a:rPr lang="tr-TR" dirty="0" smtClean="0"/>
              <a:t> hastalar mavi </a:t>
            </a:r>
            <a:r>
              <a:rPr lang="tr-TR" dirty="0" err="1" smtClean="0"/>
              <a:t>skleraya</a:t>
            </a:r>
            <a:r>
              <a:rPr lang="tr-TR" dirty="0" smtClean="0"/>
              <a:t> </a:t>
            </a:r>
            <a:r>
              <a:rPr lang="tr-TR" b="1" dirty="0" smtClean="0">
                <a:solidFill>
                  <a:srgbClr val="FF0000"/>
                </a:solidFill>
              </a:rPr>
              <a:t>sahip ol</a:t>
            </a:r>
            <a:r>
              <a:rPr lang="tr-TR" b="1" u="sng" dirty="0" smtClean="0">
                <a:solidFill>
                  <a:srgbClr val="FF0000"/>
                </a:solidFill>
              </a:rPr>
              <a:t>abilir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may </a:t>
            </a:r>
            <a:r>
              <a:rPr lang="en-US" b="1" dirty="0" smtClean="0">
                <a:solidFill>
                  <a:srgbClr val="FF0000"/>
                </a:solidFill>
              </a:rPr>
              <a:t>be </a:t>
            </a:r>
            <a:r>
              <a:rPr lang="en-US" dirty="0" smtClean="0"/>
              <a:t>important </a:t>
            </a:r>
            <a:r>
              <a:rPr lang="en-US" dirty="0" smtClean="0">
                <a:solidFill>
                  <a:srgbClr val="0070C0"/>
                </a:solidFill>
              </a:rPr>
              <a:t>in</a:t>
            </a:r>
            <a:r>
              <a:rPr lang="en-US" dirty="0" smtClean="0"/>
              <a:t> the prevention </a:t>
            </a:r>
            <a:r>
              <a:rPr lang="en-US" dirty="0" smtClean="0">
                <a:solidFill>
                  <a:srgbClr val="7030A0"/>
                </a:solidFill>
              </a:rPr>
              <a:t>of</a:t>
            </a:r>
            <a:r>
              <a:rPr lang="en-US" dirty="0" smtClean="0"/>
              <a:t> </a:t>
            </a:r>
            <a:r>
              <a:rPr lang="en-US" dirty="0" smtClean="0"/>
              <a:t>local</a:t>
            </a:r>
            <a:r>
              <a:rPr lang="tr-TR" dirty="0" smtClean="0"/>
              <a:t> </a:t>
            </a:r>
            <a:r>
              <a:rPr lang="tr-TR" dirty="0" err="1" smtClean="0"/>
              <a:t>tissue</a:t>
            </a:r>
            <a:r>
              <a:rPr lang="tr-TR" dirty="0" smtClean="0"/>
              <a:t> </a:t>
            </a:r>
            <a:r>
              <a:rPr lang="tr-TR" dirty="0" err="1" smtClean="0"/>
              <a:t>injury</a:t>
            </a:r>
            <a:r>
              <a:rPr lang="tr-TR" dirty="0" smtClean="0"/>
              <a:t>. = O, lokal doku hasarı</a:t>
            </a:r>
            <a:r>
              <a:rPr lang="tr-TR" dirty="0" smtClean="0">
                <a:solidFill>
                  <a:srgbClr val="7030A0"/>
                </a:solidFill>
              </a:rPr>
              <a:t>nın</a:t>
            </a:r>
            <a:r>
              <a:rPr lang="tr-TR" dirty="0" smtClean="0"/>
              <a:t> önlenmesin</a:t>
            </a:r>
            <a:r>
              <a:rPr lang="tr-TR" dirty="0" smtClean="0">
                <a:solidFill>
                  <a:srgbClr val="0070C0"/>
                </a:solidFill>
              </a:rPr>
              <a:t>de</a:t>
            </a:r>
            <a:r>
              <a:rPr lang="tr-TR" dirty="0" smtClean="0"/>
              <a:t> önemli </a:t>
            </a:r>
            <a:r>
              <a:rPr lang="tr-TR" b="1" dirty="0" smtClean="0">
                <a:solidFill>
                  <a:srgbClr val="FF0000"/>
                </a:solidFill>
              </a:rPr>
              <a:t>ol</a:t>
            </a:r>
            <a:r>
              <a:rPr lang="tr-TR" b="1" u="sng" dirty="0" smtClean="0">
                <a:solidFill>
                  <a:srgbClr val="FF0000"/>
                </a:solidFill>
              </a:rPr>
              <a:t>abilir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</a:t>
            </a:r>
            <a:r>
              <a:rPr lang="en-US" dirty="0" err="1" smtClean="0"/>
              <a:t>arbohydrate</a:t>
            </a:r>
            <a:r>
              <a:rPr lang="tr-TR" dirty="0" smtClean="0"/>
              <a:t>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will pass </a:t>
            </a:r>
            <a:r>
              <a:rPr lang="en-US" dirty="0" smtClean="0">
                <a:solidFill>
                  <a:srgbClr val="0070C0"/>
                </a:solidFill>
              </a:rPr>
              <a:t>into</a:t>
            </a:r>
            <a:r>
              <a:rPr lang="en-US" dirty="0" smtClean="0"/>
              <a:t> </a:t>
            </a:r>
            <a:r>
              <a:rPr lang="en-US" dirty="0" smtClean="0"/>
              <a:t>the small intestine </a:t>
            </a:r>
            <a:r>
              <a:rPr lang="en-US" dirty="0" smtClean="0">
                <a:solidFill>
                  <a:srgbClr val="7030A0"/>
                </a:solidFill>
              </a:rPr>
              <a:t>after</a:t>
            </a:r>
            <a:r>
              <a:rPr lang="en-US" dirty="0" smtClean="0"/>
              <a:t> the </a:t>
            </a:r>
            <a:r>
              <a:rPr lang="en-US" dirty="0" smtClean="0"/>
              <a:t>stomach</a:t>
            </a:r>
            <a:r>
              <a:rPr lang="tr-TR" dirty="0" smtClean="0"/>
              <a:t>. = </a:t>
            </a:r>
            <a:r>
              <a:rPr lang="tr-TR" dirty="0" err="1" smtClean="0"/>
              <a:t>Karbohidratlar</a:t>
            </a:r>
            <a:r>
              <a:rPr lang="tr-TR" dirty="0" smtClean="0"/>
              <a:t>, mide</a:t>
            </a:r>
            <a:r>
              <a:rPr lang="tr-TR" dirty="0" smtClean="0">
                <a:solidFill>
                  <a:srgbClr val="7030A0"/>
                </a:solidFill>
              </a:rPr>
              <a:t>den sonra </a:t>
            </a:r>
            <a:r>
              <a:rPr lang="tr-TR" dirty="0" smtClean="0"/>
              <a:t>ince bağırsağ</a:t>
            </a:r>
            <a:r>
              <a:rPr lang="tr-TR" dirty="0" smtClean="0">
                <a:solidFill>
                  <a:srgbClr val="0070C0"/>
                </a:solidFill>
              </a:rPr>
              <a:t>a</a:t>
            </a:r>
            <a:r>
              <a:rPr lang="tr-TR" dirty="0" smtClean="0"/>
              <a:t> </a:t>
            </a:r>
            <a:r>
              <a:rPr lang="tr-TR" b="1" dirty="0" smtClean="0">
                <a:solidFill>
                  <a:srgbClr val="FF0000"/>
                </a:solidFill>
              </a:rPr>
              <a:t>geç</a:t>
            </a:r>
            <a:r>
              <a:rPr lang="tr-TR" b="1" u="sng" dirty="0" smtClean="0">
                <a:solidFill>
                  <a:srgbClr val="FF0000"/>
                </a:solidFill>
              </a:rPr>
              <a:t>ecektir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T</a:t>
            </a:r>
            <a:r>
              <a:rPr lang="en-US" dirty="0" smtClean="0"/>
              <a:t>issues </a:t>
            </a:r>
            <a:r>
              <a:rPr lang="en-US" b="1" dirty="0" smtClean="0">
                <a:solidFill>
                  <a:srgbClr val="FF0000"/>
                </a:solidFill>
              </a:rPr>
              <a:t>must </a:t>
            </a:r>
            <a:r>
              <a:rPr lang="en-US" b="1" dirty="0" smtClean="0">
                <a:solidFill>
                  <a:srgbClr val="FF0000"/>
                </a:solidFill>
              </a:rPr>
              <a:t>have </a:t>
            </a:r>
            <a:r>
              <a:rPr lang="en-US" dirty="0" smtClean="0"/>
              <a:t>several different </a:t>
            </a:r>
            <a:r>
              <a:rPr lang="en-US" dirty="0" smtClean="0"/>
              <a:t>receptors</a:t>
            </a:r>
            <a:r>
              <a:rPr lang="tr-TR" dirty="0" smtClean="0"/>
              <a:t>. = Dokular birçok farklı reseptöre </a:t>
            </a:r>
            <a:r>
              <a:rPr lang="tr-TR" b="1" dirty="0" smtClean="0">
                <a:solidFill>
                  <a:srgbClr val="FF0000"/>
                </a:solidFill>
              </a:rPr>
              <a:t>sahip ol</a:t>
            </a:r>
            <a:r>
              <a:rPr lang="tr-TR" b="1" u="sng" dirty="0" smtClean="0">
                <a:solidFill>
                  <a:srgbClr val="FF0000"/>
                </a:solidFill>
              </a:rPr>
              <a:t>malıdır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5358</TotalTime>
  <Words>331</Words>
  <Application>Microsoft Office PowerPoint</Application>
  <PresentationFormat>Ekran Gösterisi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Modaller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Proteinler</dc:title>
  <dc:creator>kaüfatih-tıp</dc:creator>
  <cp:lastModifiedBy>User</cp:lastModifiedBy>
  <cp:revision>559</cp:revision>
  <dcterms:created xsi:type="dcterms:W3CDTF">2016-10-03T08:16:47Z</dcterms:created>
  <dcterms:modified xsi:type="dcterms:W3CDTF">2018-11-18T12:48:42Z</dcterms:modified>
</cp:coreProperties>
</file>