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73" r:id="rId12"/>
    <p:sldId id="280" r:id="rId13"/>
    <p:sldId id="281" r:id="rId14"/>
    <p:sldId id="274" r:id="rId15"/>
    <p:sldId id="282" r:id="rId16"/>
    <p:sldId id="267" r:id="rId17"/>
    <p:sldId id="271" r:id="rId18"/>
    <p:sldId id="275" r:id="rId19"/>
    <p:sldId id="276" r:id="rId20"/>
    <p:sldId id="284" r:id="rId21"/>
    <p:sldId id="285" r:id="rId22"/>
    <p:sldId id="286" r:id="rId23"/>
    <p:sldId id="278" r:id="rId24"/>
    <p:sldId id="279" r:id="rId25"/>
    <p:sldId id="287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4" r:id="rId41"/>
    <p:sldId id="305" r:id="rId42"/>
    <p:sldId id="306" r:id="rId43"/>
    <p:sldId id="331" r:id="rId44"/>
    <p:sldId id="332" r:id="rId45"/>
    <p:sldId id="307" r:id="rId46"/>
    <p:sldId id="333" r:id="rId47"/>
    <p:sldId id="325" r:id="rId48"/>
    <p:sldId id="326" r:id="rId49"/>
    <p:sldId id="335" r:id="rId50"/>
    <p:sldId id="381" r:id="rId51"/>
    <p:sldId id="327" r:id="rId52"/>
    <p:sldId id="336" r:id="rId53"/>
    <p:sldId id="337" r:id="rId54"/>
    <p:sldId id="328" r:id="rId55"/>
    <p:sldId id="329" r:id="rId56"/>
    <p:sldId id="330" r:id="rId57"/>
    <p:sldId id="341" r:id="rId58"/>
    <p:sldId id="324" r:id="rId59"/>
    <p:sldId id="378" r:id="rId60"/>
    <p:sldId id="338" r:id="rId61"/>
    <p:sldId id="379" r:id="rId62"/>
    <p:sldId id="340" r:id="rId63"/>
    <p:sldId id="339" r:id="rId64"/>
    <p:sldId id="348" r:id="rId65"/>
    <p:sldId id="352" r:id="rId66"/>
    <p:sldId id="342" r:id="rId67"/>
    <p:sldId id="345" r:id="rId68"/>
    <p:sldId id="354" r:id="rId69"/>
    <p:sldId id="359" r:id="rId7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12.02.2017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Ksenobiyotiklerin</a:t>
            </a:r>
            <a:r>
              <a:rPr lang="tr-TR" dirty="0" smtClean="0"/>
              <a:t> Metabolizması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6561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CO-difference spectrum of recombinant CYP12A1 </a:t>
            </a:r>
            <a:endParaRPr lang="tr-TR" dirty="0" smtClean="0"/>
          </a:p>
          <a:p>
            <a:pPr algn="ctr">
              <a:buNone/>
            </a:pPr>
            <a:r>
              <a:rPr lang="en-US" sz="2200" dirty="0" smtClean="0"/>
              <a:t>The P450 was reduced with either sodium dithionite (full line) or </a:t>
            </a:r>
            <a:endParaRPr lang="tr-TR" sz="2200" dirty="0" smtClean="0"/>
          </a:p>
          <a:p>
            <a:pPr algn="ctr">
              <a:buNone/>
            </a:pPr>
            <a:r>
              <a:rPr lang="en-US" sz="2200" dirty="0" smtClean="0"/>
              <a:t>with bovine </a:t>
            </a:r>
            <a:r>
              <a:rPr lang="en-US" sz="2200" dirty="0" err="1" smtClean="0"/>
              <a:t>adrenodoxin</a:t>
            </a:r>
            <a:r>
              <a:rPr lang="en-US" sz="2200" dirty="0" smtClean="0"/>
              <a:t>, </a:t>
            </a:r>
            <a:r>
              <a:rPr lang="en-US" sz="2200" dirty="0" err="1" smtClean="0"/>
              <a:t>adrenodoxin</a:t>
            </a:r>
            <a:r>
              <a:rPr lang="en-US" sz="2200" dirty="0" smtClean="0"/>
              <a:t> </a:t>
            </a:r>
            <a:r>
              <a:rPr lang="en-US" sz="2200" dirty="0" err="1" smtClean="0"/>
              <a:t>reductase</a:t>
            </a:r>
            <a:r>
              <a:rPr lang="en-US" sz="2200" dirty="0" smtClean="0"/>
              <a:t> and NADPH (dashed line)</a:t>
            </a:r>
            <a:endParaRPr lang="tr-TR" sz="2200" dirty="0"/>
          </a:p>
        </p:txBody>
      </p:sp>
      <p:pic>
        <p:nvPicPr>
          <p:cNvPr id="39938" name="Picture 2" descr="CO-difference spectrum of recombinant CYP12A1. The P450 was reduced with either sodium dithionite (full line) or with bovine adrenodoxin, adrenodoxin reductase and NADPH (dashed line)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6386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Sınıflandırma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Sitokrom</a:t>
            </a:r>
            <a:r>
              <a:rPr lang="tr-TR" dirty="0" smtClean="0"/>
              <a:t> P450 enzimleri, çeşitli ailelerden, alt ailelerden ve </a:t>
            </a:r>
            <a:r>
              <a:rPr lang="tr-TR" dirty="0" err="1" smtClean="0"/>
              <a:t>izoformlardan</a:t>
            </a:r>
            <a:r>
              <a:rPr lang="tr-TR" dirty="0" smtClean="0"/>
              <a:t> oluşan geniş bir </a:t>
            </a:r>
            <a:r>
              <a:rPr lang="tr-TR" dirty="0" err="1" smtClean="0"/>
              <a:t>süperailedir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Sitokrom</a:t>
            </a:r>
            <a:r>
              <a:rPr lang="tr-TR" dirty="0" smtClean="0"/>
              <a:t> P450 </a:t>
            </a:r>
            <a:r>
              <a:rPr lang="tr-TR" dirty="0" err="1" smtClean="0"/>
              <a:t>süperailesi</a:t>
            </a:r>
            <a:r>
              <a:rPr lang="tr-TR" dirty="0" smtClean="0"/>
              <a:t>, CYP şeklinde kısaltılır.</a:t>
            </a:r>
          </a:p>
          <a:p>
            <a:endParaRPr lang="tr-TR" dirty="0" smtClean="0"/>
          </a:p>
          <a:p>
            <a:r>
              <a:rPr lang="tr-TR" dirty="0" smtClean="0"/>
              <a:t>CYP kısaltmasını takip eden sayı, aile no.yu gösterir. Amino asit sekansı benzerliği, %40 ya da daha fazla olan CYP enzimleri aynı aileye dahil edilir.</a:t>
            </a:r>
          </a:p>
          <a:p>
            <a:endParaRPr lang="tr-TR" dirty="0" smtClean="0"/>
          </a:p>
          <a:p>
            <a:r>
              <a:rPr lang="tr-TR" dirty="0" smtClean="0"/>
              <a:t>Sayıdan sonra gelen büyük harf, alt aileyi (</a:t>
            </a:r>
            <a:r>
              <a:rPr lang="tr-TR" dirty="0" err="1" smtClean="0"/>
              <a:t>subfamily</a:t>
            </a:r>
            <a:r>
              <a:rPr lang="tr-TR" dirty="0" smtClean="0"/>
              <a:t>) gösterir. %55’ten daha fazla sekans benzerliği söz konusu ise, CYP enzimleri aynı alt aileye mensup olur.</a:t>
            </a:r>
          </a:p>
          <a:p>
            <a:endParaRPr lang="tr-TR" dirty="0" smtClean="0"/>
          </a:p>
          <a:p>
            <a:r>
              <a:rPr lang="tr-TR" dirty="0" smtClean="0"/>
              <a:t>Alt aileyi gösteren büyük harften sonra gelen sayı, enzimin kendisini, diğer </a:t>
            </a:r>
            <a:r>
              <a:rPr lang="tr-TR" dirty="0" err="1" smtClean="0"/>
              <a:t>izoformlardan</a:t>
            </a:r>
            <a:r>
              <a:rPr lang="tr-TR" dirty="0" smtClean="0"/>
              <a:t> ayırır.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31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CYP enzimlerini kodlayan genler, CYP enzimlerinin isimlerinin eğik yazılmasıyla (italik) gösterilir.</a:t>
            </a:r>
          </a:p>
          <a:p>
            <a:endParaRPr lang="tr-TR" dirty="0" smtClean="0"/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Örneğin, CYP1A1 enzimini kodlayan gen, 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CYP1A1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şeklinde gösterilir.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Fonksiyon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İnsanlar tarafından kullanılan ilaçların neredeyse yarısı, </a:t>
            </a:r>
            <a:r>
              <a:rPr lang="tr-TR" dirty="0" err="1" smtClean="0"/>
              <a:t>sitokrom</a:t>
            </a:r>
            <a:r>
              <a:rPr lang="tr-TR" dirty="0" smtClean="0"/>
              <a:t> P450 enzimleri tarafından </a:t>
            </a:r>
            <a:r>
              <a:rPr lang="tr-TR" dirty="0" err="1" smtClean="0"/>
              <a:t>metabolize</a:t>
            </a:r>
            <a:r>
              <a:rPr lang="tr-TR" dirty="0" smtClean="0"/>
              <a:t> edilir. </a:t>
            </a:r>
          </a:p>
          <a:p>
            <a:endParaRPr lang="tr-TR" dirty="0" smtClean="0"/>
          </a:p>
          <a:p>
            <a:r>
              <a:rPr lang="tr-TR" dirty="0" smtClean="0"/>
              <a:t>Bu enzimler ayrıca </a:t>
            </a:r>
            <a:r>
              <a:rPr lang="tr-TR" dirty="0" err="1" smtClean="0"/>
              <a:t>steroid</a:t>
            </a:r>
            <a:r>
              <a:rPr lang="tr-TR" dirty="0" smtClean="0"/>
              <a:t> hormonlar, çeşitli </a:t>
            </a:r>
            <a:r>
              <a:rPr lang="tr-TR" dirty="0" err="1" smtClean="0"/>
              <a:t>karsinojenler</a:t>
            </a:r>
            <a:r>
              <a:rPr lang="tr-TR" dirty="0" smtClean="0"/>
              <a:t> ve kirleticiler üzerinde de etkilidir.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44624"/>
          <a:ext cx="9144000" cy="68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34"/>
                <a:gridCol w="7943866"/>
              </a:tblGrid>
              <a:tr h="36418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 Ailesi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Fonksiyon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İlaç ve </a:t>
                      </a:r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(özellikle östrojen) metabolizması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İlaç ve </a:t>
                      </a:r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metabolizması</a:t>
                      </a:r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İlaç ve </a:t>
                      </a:r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(testosteron dahil) metabolizması</a:t>
                      </a:r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Araşidonik</a:t>
                      </a:r>
                      <a:r>
                        <a:rPr lang="tr-TR" dirty="0" smtClean="0"/>
                        <a:t> asit ve yağ asidi metabolizması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Tromboksan</a:t>
                      </a:r>
                      <a:r>
                        <a:rPr lang="tr-TR" dirty="0" smtClean="0"/>
                        <a:t> A2 </a:t>
                      </a:r>
                      <a:r>
                        <a:rPr lang="tr-TR" dirty="0" err="1" smtClean="0"/>
                        <a:t>sentaz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Safra asidi sentezi ve </a:t>
                      </a:r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7</a:t>
                      </a:r>
                      <a:r>
                        <a:rPr lang="el-GR" dirty="0" smtClean="0"/>
                        <a:t>α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hidroksilaz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Safra asidi sentezi ve </a:t>
                      </a:r>
                      <a:r>
                        <a:rPr lang="tr-TR" dirty="0" err="1" smtClean="0"/>
                        <a:t>prostasiklin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sentaz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biyosentezi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biyosentezi</a:t>
                      </a:r>
                      <a:r>
                        <a:rPr lang="tr-TR" dirty="0" smtClean="0"/>
                        <a:t>,</a:t>
                      </a:r>
                      <a:r>
                        <a:rPr lang="tr-TR" baseline="0" dirty="0" smtClean="0"/>
                        <a:t> 17</a:t>
                      </a:r>
                      <a:r>
                        <a:rPr lang="el-GR" dirty="0" smtClean="0"/>
                        <a:t>α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hidroksilaz</a:t>
                      </a:r>
                      <a:endParaRPr lang="tr-TR" dirty="0" smtClean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biyosentezi</a:t>
                      </a:r>
                      <a:r>
                        <a:rPr lang="tr-TR" dirty="0" smtClean="0"/>
                        <a:t>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aromataz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Steroid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biyosentezi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Vitamin D katabolizması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CYP26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Retinoik</a:t>
                      </a:r>
                      <a:r>
                        <a:rPr lang="tr-TR" dirty="0" smtClean="0"/>
                        <a:t> asit </a:t>
                      </a:r>
                      <a:r>
                        <a:rPr lang="tr-TR" dirty="0" err="1" smtClean="0"/>
                        <a:t>hidroksilaz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CYP27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Safra asidi sentezi,</a:t>
                      </a:r>
                      <a:r>
                        <a:rPr lang="tr-TR" baseline="0" dirty="0" smtClean="0"/>
                        <a:t> Vitamin D sentezi (1</a:t>
                      </a:r>
                      <a:r>
                        <a:rPr lang="el-GR" dirty="0" smtClean="0"/>
                        <a:t>α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hidroksilaz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CYP39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24-OH-kolesterolün </a:t>
                      </a:r>
                      <a:r>
                        <a:rPr lang="tr-TR" baseline="0" dirty="0" smtClean="0"/>
                        <a:t>7</a:t>
                      </a:r>
                      <a:r>
                        <a:rPr lang="el-GR" dirty="0" smtClean="0"/>
                        <a:t>α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hidroksilasyonu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Kolesterol 24-</a:t>
                      </a:r>
                      <a:r>
                        <a:rPr lang="tr-TR" dirty="0" err="1" smtClean="0"/>
                        <a:t>hidroksilaz</a:t>
                      </a:r>
                      <a:endParaRPr lang="tr-TR" dirty="0"/>
                    </a:p>
                  </a:txBody>
                  <a:tcPr/>
                </a:tc>
              </a:tr>
              <a:tr h="37936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CYP51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Kolesterol sentezi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İlaç metabolizmasından sorumlu başlıca </a:t>
            </a:r>
            <a:r>
              <a:rPr lang="tr-TR" dirty="0" err="1" smtClean="0"/>
              <a:t>sitokrom</a:t>
            </a:r>
            <a:r>
              <a:rPr lang="tr-TR" dirty="0" smtClean="0"/>
              <a:t> P450 enzimleri CYP1, CYP2 ve CYP3 üyeleridir.</a:t>
            </a:r>
          </a:p>
          <a:p>
            <a:endParaRPr lang="tr-TR" dirty="0" smtClean="0"/>
          </a:p>
          <a:p>
            <a:r>
              <a:rPr lang="tr-TR" dirty="0" err="1" smtClean="0"/>
              <a:t>Sitokrom</a:t>
            </a:r>
            <a:r>
              <a:rPr lang="tr-TR" dirty="0" smtClean="0"/>
              <a:t> P450 enzimleri </a:t>
            </a:r>
            <a:r>
              <a:rPr lang="tr-TR" dirty="0" err="1" smtClean="0"/>
              <a:t>steroid</a:t>
            </a:r>
            <a:r>
              <a:rPr lang="tr-TR" dirty="0" smtClean="0"/>
              <a:t> hormon sentezi ve </a:t>
            </a:r>
            <a:r>
              <a:rPr lang="tr-TR" dirty="0" err="1" smtClean="0"/>
              <a:t>kalsitriol</a:t>
            </a:r>
            <a:r>
              <a:rPr lang="tr-TR" dirty="0" smtClean="0"/>
              <a:t> sentezinde de görev alır</a:t>
            </a:r>
          </a:p>
          <a:p>
            <a:pPr lvl="1"/>
            <a:r>
              <a:rPr lang="en-US" dirty="0" smtClean="0"/>
              <a:t>Vitamin D </a:t>
            </a:r>
            <a:r>
              <a:rPr lang="en-US" b="1" dirty="0" smtClean="0"/>
              <a:t>25-h</a:t>
            </a:r>
            <a:r>
              <a:rPr lang="tr-TR" b="1" dirty="0" smtClean="0"/>
              <a:t>i</a:t>
            </a:r>
            <a:r>
              <a:rPr lang="en-US" b="1" dirty="0" err="1" smtClean="0"/>
              <a:t>dro</a:t>
            </a:r>
            <a:r>
              <a:rPr lang="tr-TR" b="1" dirty="0" err="1" smtClean="0"/>
              <a:t>ksi</a:t>
            </a:r>
            <a:r>
              <a:rPr lang="en-US" b="1" dirty="0" smtClean="0"/>
              <a:t>la</a:t>
            </a:r>
            <a:r>
              <a:rPr lang="tr-TR" b="1" dirty="0" smtClean="0"/>
              <a:t>z </a:t>
            </a:r>
            <a:r>
              <a:rPr lang="tr-TR" dirty="0" smtClean="0"/>
              <a:t>=</a:t>
            </a:r>
            <a:r>
              <a:rPr lang="en-US" dirty="0" smtClean="0"/>
              <a:t> </a:t>
            </a:r>
            <a:r>
              <a:rPr lang="tr-TR" dirty="0" smtClean="0"/>
              <a:t>si</a:t>
            </a:r>
            <a:r>
              <a:rPr lang="en-US" dirty="0" smtClean="0"/>
              <a:t>to</a:t>
            </a:r>
            <a:r>
              <a:rPr lang="tr-TR" dirty="0" smtClean="0"/>
              <a:t>k</a:t>
            </a:r>
            <a:r>
              <a:rPr lang="en-US" dirty="0" err="1" smtClean="0"/>
              <a:t>rom</a:t>
            </a:r>
            <a:r>
              <a:rPr lang="en-US" dirty="0" smtClean="0"/>
              <a:t> P450</a:t>
            </a:r>
            <a:r>
              <a:rPr lang="tr-TR" dirty="0" smtClean="0"/>
              <a:t> </a:t>
            </a:r>
            <a:r>
              <a:rPr lang="en-US" dirty="0" smtClean="0"/>
              <a:t>2R1</a:t>
            </a:r>
            <a:r>
              <a:rPr lang="tr-TR" dirty="0" smtClean="0"/>
              <a:t> (</a:t>
            </a:r>
            <a:r>
              <a:rPr lang="tr-TR" b="1" dirty="0" smtClean="0"/>
              <a:t>CYP2R1</a:t>
            </a:r>
            <a:r>
              <a:rPr lang="tr-TR" dirty="0" smtClean="0"/>
              <a:t>).</a:t>
            </a:r>
          </a:p>
          <a:p>
            <a:pPr lvl="1"/>
            <a:r>
              <a:rPr lang="tr-TR" dirty="0" smtClean="0"/>
              <a:t>25-</a:t>
            </a:r>
            <a:r>
              <a:rPr lang="tr-TR" dirty="0" err="1" smtClean="0"/>
              <a:t>hidroksivitamin</a:t>
            </a:r>
            <a:r>
              <a:rPr lang="tr-TR" dirty="0" smtClean="0"/>
              <a:t> D </a:t>
            </a:r>
            <a:r>
              <a:rPr lang="tr-TR" b="1" dirty="0" smtClean="0"/>
              <a:t>1-alfa-</a:t>
            </a:r>
            <a:r>
              <a:rPr lang="tr-TR" b="1" dirty="0" err="1" smtClean="0"/>
              <a:t>hidroksilaz</a:t>
            </a:r>
            <a:r>
              <a:rPr lang="tr-TR" dirty="0" smtClean="0"/>
              <a:t> = </a:t>
            </a:r>
            <a:r>
              <a:rPr lang="tr-TR" dirty="0" err="1" smtClean="0"/>
              <a:t>sitokrom</a:t>
            </a:r>
            <a:r>
              <a:rPr lang="tr-TR" dirty="0" smtClean="0"/>
              <a:t> P450 27B1 (</a:t>
            </a:r>
            <a:r>
              <a:rPr lang="tr-TR" b="1" dirty="0" smtClean="0"/>
              <a:t>CYP27B1</a:t>
            </a:r>
            <a:r>
              <a:rPr lang="tr-TR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256584"/>
          </a:xfrm>
        </p:spPr>
        <p:txBody>
          <a:bodyPr/>
          <a:lstStyle/>
          <a:p>
            <a:r>
              <a:rPr lang="tr-TR" dirty="0" err="1" smtClean="0"/>
              <a:t>Sitokrom</a:t>
            </a:r>
            <a:r>
              <a:rPr lang="tr-TR" dirty="0" smtClean="0"/>
              <a:t> P450 enzimleri tarafından katalizlenen temel reaksiyon, </a:t>
            </a:r>
            <a:r>
              <a:rPr lang="tr-TR" dirty="0" err="1" smtClean="0"/>
              <a:t>substratın</a:t>
            </a:r>
            <a:r>
              <a:rPr lang="tr-TR" dirty="0" smtClean="0"/>
              <a:t> </a:t>
            </a:r>
            <a:r>
              <a:rPr lang="tr-TR" dirty="0" err="1" smtClean="0"/>
              <a:t>hidroksilasyonunun</a:t>
            </a:r>
            <a:r>
              <a:rPr lang="tr-TR" dirty="0" smtClean="0"/>
              <a:t> gerçekleştiği bir </a:t>
            </a:r>
            <a:r>
              <a:rPr lang="tr-TR" dirty="0" err="1" smtClean="0"/>
              <a:t>monooksijenaz</a:t>
            </a:r>
            <a:r>
              <a:rPr lang="tr-TR" dirty="0" smtClean="0"/>
              <a:t> reaksiyonudur.</a:t>
            </a:r>
          </a:p>
          <a:p>
            <a:endParaRPr lang="tr-TR" dirty="0" smtClean="0"/>
          </a:p>
          <a:p>
            <a:r>
              <a:rPr lang="tr-TR" dirty="0" smtClean="0"/>
              <a:t>Bu reaksiyonda öncelikle NADPH tarafından </a:t>
            </a:r>
            <a:r>
              <a:rPr lang="tr-TR" dirty="0" err="1" smtClean="0"/>
              <a:t>sitokrom</a:t>
            </a:r>
            <a:r>
              <a:rPr lang="tr-TR" dirty="0" smtClean="0"/>
              <a:t> P450 enzimi indirgenir; daha sonra indirgenmiş </a:t>
            </a:r>
            <a:r>
              <a:rPr lang="tr-TR" dirty="0" err="1" smtClean="0"/>
              <a:t>sitokrom</a:t>
            </a:r>
            <a:r>
              <a:rPr lang="tr-TR" dirty="0" smtClean="0"/>
              <a:t>, oksijeni suya ve hidroksil grubuna indirger.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733256"/>
            <a:ext cx="9144001" cy="66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Memelilerde CYP, en yüksek oranda karaciğer hücrelerinde mevcuttur. Ayrıca </a:t>
            </a:r>
            <a:r>
              <a:rPr lang="tr-TR" dirty="0" err="1" smtClean="0"/>
              <a:t>enterositlerde</a:t>
            </a:r>
            <a:r>
              <a:rPr lang="tr-TR" dirty="0" smtClean="0"/>
              <a:t> de bulunur. Bununla birlikte, muhtemelen hemen her dokuda bir miktar mevcuttur.</a:t>
            </a:r>
          </a:p>
          <a:p>
            <a:endParaRPr lang="tr-TR" dirty="0" smtClean="0"/>
          </a:p>
          <a:p>
            <a:r>
              <a:rPr lang="tr-TR" dirty="0" smtClean="0"/>
              <a:t>Hücre içinde CYP başlıca düz </a:t>
            </a:r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</a:t>
            </a:r>
            <a:r>
              <a:rPr lang="tr-TR" dirty="0" smtClean="0"/>
              <a:t> </a:t>
            </a:r>
            <a:r>
              <a:rPr lang="tr-TR" dirty="0" err="1" smtClean="0"/>
              <a:t>membranlarında</a:t>
            </a:r>
            <a:r>
              <a:rPr lang="tr-TR" dirty="0" smtClean="0"/>
              <a:t> bulunur.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Mikrozomlar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Yaşayan hücrelerde mevcut olmayıp, </a:t>
            </a:r>
            <a:r>
              <a:rPr lang="tr-TR" dirty="0" err="1" smtClean="0"/>
              <a:t>laboratuvarda</a:t>
            </a:r>
            <a:r>
              <a:rPr lang="tr-TR" dirty="0" smtClean="0"/>
              <a:t> parçalanan </a:t>
            </a:r>
            <a:r>
              <a:rPr lang="tr-TR" dirty="0" err="1" smtClean="0"/>
              <a:t>ökaryotik</a:t>
            </a:r>
            <a:r>
              <a:rPr lang="tr-TR" dirty="0" smtClean="0"/>
              <a:t> hücrelerin santrifüjü sonucu elde edilebilen </a:t>
            </a:r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</a:t>
            </a:r>
            <a:r>
              <a:rPr lang="tr-TR" dirty="0" smtClean="0"/>
              <a:t> parçalarına verilen isimdir.</a:t>
            </a:r>
          </a:p>
          <a:p>
            <a:endParaRPr lang="tr-TR" dirty="0" smtClean="0"/>
          </a:p>
          <a:p>
            <a:r>
              <a:rPr lang="tr-TR" dirty="0" err="1" smtClean="0"/>
              <a:t>Hepatik</a:t>
            </a:r>
            <a:r>
              <a:rPr lang="tr-TR" dirty="0" smtClean="0"/>
              <a:t> </a:t>
            </a:r>
            <a:r>
              <a:rPr lang="tr-TR" dirty="0" err="1" smtClean="0"/>
              <a:t>mikrozomlarda</a:t>
            </a:r>
            <a:r>
              <a:rPr lang="tr-TR" dirty="0" smtClean="0"/>
              <a:t>, total protein içeriğinin 1/5’ini CYP enzimleri oluşturabilir.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Kseno</a:t>
            </a:r>
            <a:r>
              <a:rPr lang="tr-TR" dirty="0" smtClean="0"/>
              <a:t> (</a:t>
            </a:r>
            <a:r>
              <a:rPr lang="tr-TR" dirty="0" err="1" smtClean="0"/>
              <a:t>xenos</a:t>
            </a:r>
            <a:r>
              <a:rPr lang="tr-TR" dirty="0" smtClean="0"/>
              <a:t>): yabancı</a:t>
            </a:r>
          </a:p>
          <a:p>
            <a:endParaRPr lang="tr-TR" dirty="0" smtClean="0"/>
          </a:p>
          <a:p>
            <a:r>
              <a:rPr lang="tr-TR" dirty="0" err="1" smtClean="0"/>
              <a:t>Kseno</a:t>
            </a:r>
            <a:r>
              <a:rPr lang="tr-TR" dirty="0" smtClean="0"/>
              <a:t>-</a:t>
            </a:r>
            <a:r>
              <a:rPr lang="tr-TR" dirty="0" err="1" smtClean="0"/>
              <a:t>biyotik</a:t>
            </a:r>
            <a:r>
              <a:rPr lang="tr-TR" dirty="0" smtClean="0"/>
              <a:t>: (organizmaya) yabancı bileşik</a:t>
            </a:r>
          </a:p>
          <a:p>
            <a:pPr lvl="1"/>
            <a:r>
              <a:rPr lang="tr-TR" dirty="0" smtClean="0"/>
              <a:t>bitkisel bileşikler</a:t>
            </a:r>
          </a:p>
          <a:p>
            <a:pPr lvl="1"/>
            <a:r>
              <a:rPr lang="tr-TR" dirty="0" smtClean="0"/>
              <a:t>ilaçlar</a:t>
            </a:r>
          </a:p>
          <a:p>
            <a:pPr lvl="1"/>
            <a:r>
              <a:rPr lang="tr-TR" dirty="0" smtClean="0"/>
              <a:t>yiyecek katkı maddeleri</a:t>
            </a:r>
          </a:p>
          <a:p>
            <a:pPr lvl="1"/>
            <a:r>
              <a:rPr lang="tr-TR" dirty="0" smtClean="0"/>
              <a:t>çevresel kirleticiler (</a:t>
            </a:r>
            <a:r>
              <a:rPr lang="tr-TR" dirty="0" err="1" smtClean="0"/>
              <a:t>pestisidler</a:t>
            </a:r>
            <a:r>
              <a:rPr lang="tr-TR" dirty="0" smtClean="0"/>
              <a:t> (zararlı öldüren), </a:t>
            </a:r>
            <a:r>
              <a:rPr lang="tr-TR" dirty="0" err="1" smtClean="0"/>
              <a:t>insektisidler</a:t>
            </a:r>
            <a:r>
              <a:rPr lang="tr-TR" dirty="0" smtClean="0"/>
              <a:t> (böcek </a:t>
            </a:r>
            <a:r>
              <a:rPr lang="tr-TR" dirty="0" err="1" smtClean="0"/>
              <a:t>pestisidleri</a:t>
            </a:r>
            <a:r>
              <a:rPr lang="tr-TR" dirty="0" smtClean="0"/>
              <a:t>), </a:t>
            </a:r>
            <a:r>
              <a:rPr lang="tr-TR" dirty="0" err="1" smtClean="0"/>
              <a:t>poliklorlu</a:t>
            </a:r>
            <a:r>
              <a:rPr lang="tr-TR" dirty="0" smtClean="0"/>
              <a:t> </a:t>
            </a:r>
            <a:r>
              <a:rPr lang="tr-TR" dirty="0" err="1" smtClean="0"/>
              <a:t>bifeniller</a:t>
            </a:r>
            <a:r>
              <a:rPr lang="tr-TR" dirty="0" smtClean="0"/>
              <a:t> (PCB))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ER’de</a:t>
            </a:r>
            <a:r>
              <a:rPr lang="tr-TR" dirty="0" smtClean="0"/>
              <a:t>, </a:t>
            </a:r>
            <a:r>
              <a:rPr lang="tr-TR" b="1" dirty="0" smtClean="0"/>
              <a:t>NADPH-</a:t>
            </a:r>
            <a:r>
              <a:rPr lang="tr-TR" b="1" dirty="0" err="1" smtClean="0"/>
              <a:t>sitokrom</a:t>
            </a:r>
            <a:r>
              <a:rPr lang="tr-TR" b="1" dirty="0" smtClean="0"/>
              <a:t> P450 </a:t>
            </a:r>
            <a:r>
              <a:rPr lang="tr-TR" b="1" dirty="0" err="1" smtClean="0"/>
              <a:t>redüktaz</a:t>
            </a:r>
            <a:r>
              <a:rPr lang="tr-TR" b="1" dirty="0" smtClean="0"/>
              <a:t> </a:t>
            </a:r>
            <a:r>
              <a:rPr lang="tr-TR" dirty="0" smtClean="0"/>
              <a:t>enzimi, </a:t>
            </a:r>
            <a:r>
              <a:rPr lang="tr-TR" dirty="0" err="1" smtClean="0"/>
              <a:t>NADPH’tan</a:t>
            </a:r>
            <a:r>
              <a:rPr lang="tr-TR" dirty="0" smtClean="0"/>
              <a:t> </a:t>
            </a:r>
            <a:r>
              <a:rPr lang="tr-TR" dirty="0" err="1" smtClean="0"/>
              <a:t>sitokrom</a:t>
            </a:r>
            <a:r>
              <a:rPr lang="tr-TR" dirty="0" smtClean="0"/>
              <a:t> P450’ye elektron transfer eder. Bu enzim; NADPH, FAD ve FMN bağlar.</a:t>
            </a:r>
          </a:p>
          <a:p>
            <a:endParaRPr lang="tr-TR" dirty="0" smtClean="0"/>
          </a:p>
          <a:p>
            <a:r>
              <a:rPr lang="tr-TR" dirty="0" err="1" smtClean="0"/>
              <a:t>ER’de</a:t>
            </a:r>
            <a:r>
              <a:rPr lang="tr-TR" dirty="0" smtClean="0"/>
              <a:t>, bazen, </a:t>
            </a:r>
            <a:r>
              <a:rPr lang="tr-TR" b="1" dirty="0" err="1" smtClean="0"/>
              <a:t>sitokrom</a:t>
            </a:r>
            <a:r>
              <a:rPr lang="tr-TR" b="1" dirty="0" smtClean="0"/>
              <a:t> b</a:t>
            </a:r>
            <a:r>
              <a:rPr lang="tr-TR" b="1" baseline="-25000" dirty="0" smtClean="0"/>
              <a:t>5 </a:t>
            </a:r>
            <a:r>
              <a:rPr lang="tr-TR" dirty="0" smtClean="0"/>
              <a:t>de, bir elektron </a:t>
            </a:r>
            <a:r>
              <a:rPr lang="tr-TR" dirty="0" err="1" smtClean="0"/>
              <a:t>donörü</a:t>
            </a:r>
            <a:r>
              <a:rPr lang="tr-TR" dirty="0" smtClean="0"/>
              <a:t> olabilir. Bunun için öncelikle FAD içeren NADH-</a:t>
            </a:r>
            <a:r>
              <a:rPr lang="tr-TR" dirty="0" err="1" smtClean="0"/>
              <a:t>sitokrom</a:t>
            </a:r>
            <a:r>
              <a:rPr lang="tr-TR" dirty="0" smtClean="0"/>
              <a:t> b</a:t>
            </a:r>
            <a:r>
              <a:rPr lang="tr-TR" baseline="-25000" dirty="0" smtClean="0"/>
              <a:t>5</a:t>
            </a:r>
            <a:r>
              <a:rPr lang="tr-TR" dirty="0" smtClean="0"/>
              <a:t> </a:t>
            </a:r>
            <a:r>
              <a:rPr lang="tr-TR" dirty="0" err="1" smtClean="0"/>
              <a:t>redüktaz</a:t>
            </a:r>
            <a:r>
              <a:rPr lang="tr-TR" dirty="0" smtClean="0"/>
              <a:t> tarafından indirgenmesi gerekir.</a:t>
            </a:r>
            <a:endParaRPr lang="tr-TR" baseline="-250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sciencedirect.com/cache/MiamiImageURL/1-s2.0-S2213231714001207-fx1_lrg.jpg/0?wchp=dGLbVlS-zSkWz&amp;pii=S2213231714001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069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tr-TR" dirty="0" smtClean="0"/>
              <a:t>Adrenal bezde, CYP enzimleri, </a:t>
            </a:r>
            <a:r>
              <a:rPr lang="tr-TR" dirty="0" err="1" smtClean="0"/>
              <a:t>ER’nin</a:t>
            </a:r>
            <a:r>
              <a:rPr lang="tr-TR" dirty="0" smtClean="0"/>
              <a:t> yanı sıra mitokondride de bulunur.</a:t>
            </a:r>
          </a:p>
          <a:p>
            <a:endParaRPr lang="tr-TR" dirty="0" smtClean="0"/>
          </a:p>
          <a:p>
            <a:r>
              <a:rPr lang="tr-TR" dirty="0" err="1" smtClean="0"/>
              <a:t>Mitokondriyal</a:t>
            </a:r>
            <a:r>
              <a:rPr lang="tr-TR" dirty="0" smtClean="0"/>
              <a:t> CYP sistemi, </a:t>
            </a:r>
            <a:r>
              <a:rPr lang="tr-TR" dirty="0" err="1" smtClean="0"/>
              <a:t>mikrozomal</a:t>
            </a:r>
            <a:r>
              <a:rPr lang="tr-TR" dirty="0" smtClean="0"/>
              <a:t> CYP sisteminden farklı olarak, </a:t>
            </a:r>
            <a:r>
              <a:rPr lang="tr-TR" dirty="0" err="1" smtClean="0"/>
              <a:t>adrenodoksin</a:t>
            </a:r>
            <a:r>
              <a:rPr lang="tr-TR" dirty="0" smtClean="0"/>
              <a:t> </a:t>
            </a:r>
            <a:r>
              <a:rPr lang="tr-TR" dirty="0" err="1" smtClean="0"/>
              <a:t>redüktaz</a:t>
            </a:r>
            <a:r>
              <a:rPr lang="tr-TR" dirty="0" smtClean="0"/>
              <a:t> ve </a:t>
            </a:r>
            <a:r>
              <a:rPr lang="tr-TR" dirty="0" err="1" smtClean="0"/>
              <a:t>adrenodoksin</a:t>
            </a:r>
            <a:r>
              <a:rPr lang="tr-TR" dirty="0" smtClean="0"/>
              <a:t>  kullanır.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556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000" dirty="0" smtClean="0"/>
              <a:t>NADP: </a:t>
            </a:r>
            <a:r>
              <a:rPr lang="tr-TR" sz="2000" dirty="0" err="1" smtClean="0"/>
              <a:t>Nicotinamide</a:t>
            </a:r>
            <a:r>
              <a:rPr lang="tr-TR" sz="2000" dirty="0" smtClean="0"/>
              <a:t> </a:t>
            </a:r>
            <a:r>
              <a:rPr lang="tr-TR" sz="2000" dirty="0" err="1" smtClean="0"/>
              <a:t>adenine</a:t>
            </a:r>
            <a:r>
              <a:rPr lang="tr-TR" sz="2000" dirty="0" smtClean="0"/>
              <a:t> </a:t>
            </a:r>
            <a:r>
              <a:rPr lang="tr-TR" sz="2000" dirty="0" err="1" smtClean="0"/>
              <a:t>dinucleotide</a:t>
            </a:r>
            <a:r>
              <a:rPr lang="tr-TR" sz="2000" dirty="0" smtClean="0"/>
              <a:t> </a:t>
            </a:r>
            <a:r>
              <a:rPr lang="tr-TR" sz="2000" dirty="0" err="1" smtClean="0"/>
              <a:t>phosphate</a:t>
            </a:r>
            <a:endParaRPr lang="tr-TR" sz="2000" dirty="0" smtClean="0"/>
          </a:p>
          <a:p>
            <a:pPr algn="ctr">
              <a:buNone/>
            </a:pPr>
            <a:r>
              <a:rPr lang="tr-TR" sz="2000" dirty="0" smtClean="0"/>
              <a:t>NAD: </a:t>
            </a:r>
            <a:r>
              <a:rPr lang="tr-TR" sz="2000" dirty="0" err="1" smtClean="0"/>
              <a:t>Nikotinamid</a:t>
            </a:r>
            <a:r>
              <a:rPr lang="tr-TR" sz="2000" dirty="0" smtClean="0"/>
              <a:t> </a:t>
            </a:r>
            <a:r>
              <a:rPr lang="tr-TR" sz="2000" dirty="0" err="1" smtClean="0"/>
              <a:t>adenin</a:t>
            </a:r>
            <a:r>
              <a:rPr lang="tr-TR" sz="2000" dirty="0" smtClean="0"/>
              <a:t> </a:t>
            </a:r>
            <a:r>
              <a:rPr lang="tr-TR" sz="2000" dirty="0" err="1" smtClean="0"/>
              <a:t>dinükleotit</a:t>
            </a:r>
            <a:endParaRPr lang="tr-TR" sz="2000" dirty="0" smtClean="0"/>
          </a:p>
          <a:p>
            <a:pPr algn="ctr">
              <a:buNone/>
            </a:pPr>
            <a:r>
              <a:rPr lang="tr-TR" sz="2000" dirty="0" smtClean="0"/>
              <a:t>FAD: </a:t>
            </a:r>
            <a:r>
              <a:rPr lang="tr-TR" sz="2000" dirty="0" err="1" smtClean="0"/>
              <a:t>Flavin</a:t>
            </a:r>
            <a:r>
              <a:rPr lang="tr-TR" sz="2000" dirty="0" smtClean="0"/>
              <a:t> </a:t>
            </a:r>
            <a:r>
              <a:rPr lang="tr-TR" sz="2000" dirty="0" err="1" smtClean="0"/>
              <a:t>adenine</a:t>
            </a:r>
            <a:r>
              <a:rPr lang="tr-TR" sz="2000" dirty="0" smtClean="0"/>
              <a:t> </a:t>
            </a:r>
            <a:r>
              <a:rPr lang="tr-TR" sz="2000" dirty="0" err="1" smtClean="0"/>
              <a:t>dinucleotide</a:t>
            </a:r>
            <a:endParaRPr lang="tr-TR" sz="2000" dirty="0" smtClean="0"/>
          </a:p>
          <a:p>
            <a:pPr algn="ctr">
              <a:buNone/>
            </a:pPr>
            <a:r>
              <a:rPr lang="tr-TR" sz="2000" dirty="0" smtClean="0"/>
              <a:t>FMN: </a:t>
            </a:r>
            <a:r>
              <a:rPr lang="tr-TR" sz="2000" dirty="0" err="1" smtClean="0"/>
              <a:t>Flavin</a:t>
            </a:r>
            <a:r>
              <a:rPr lang="tr-TR" sz="2000" dirty="0" smtClean="0"/>
              <a:t> </a:t>
            </a:r>
            <a:r>
              <a:rPr lang="tr-TR" sz="2000" dirty="0" err="1" smtClean="0"/>
              <a:t>mononucleotide</a:t>
            </a:r>
            <a:endParaRPr lang="tr-TR" sz="20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11" y="0"/>
            <a:ext cx="8316415" cy="484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CYP enzimlerinin çoğu, çeşitli faktörlerin varlığında indüklenebilir/uyarılabilir özelliktedir. </a:t>
            </a:r>
          </a:p>
          <a:p>
            <a:endParaRPr lang="tr-TR" dirty="0" smtClean="0"/>
          </a:p>
          <a:p>
            <a:r>
              <a:rPr lang="tr-TR" dirty="0" smtClean="0"/>
              <a:t>Bunun sebebi, genellikle artmış </a:t>
            </a:r>
            <a:r>
              <a:rPr lang="tr-TR" dirty="0" err="1" smtClean="0"/>
              <a:t>mRNA</a:t>
            </a:r>
            <a:r>
              <a:rPr lang="tr-TR" dirty="0" smtClean="0"/>
              <a:t> transkripsiyonudur. Ayrıca, bazen, </a:t>
            </a:r>
            <a:r>
              <a:rPr lang="tr-TR" dirty="0" err="1" smtClean="0"/>
              <a:t>mRNA</a:t>
            </a:r>
            <a:r>
              <a:rPr lang="tr-TR" dirty="0" smtClean="0"/>
              <a:t> veya enzimin kendisinin stabilizasyonunun artması veya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translasyonunda</a:t>
            </a:r>
            <a:r>
              <a:rPr lang="tr-TR" dirty="0" smtClean="0"/>
              <a:t> bir artış da indüksiyondan sorumlu olabilir.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Mikrozomal</a:t>
            </a:r>
            <a:r>
              <a:rPr lang="tr-TR" dirty="0" smtClean="0"/>
              <a:t> enzim indüksiyonu yapan ilaçlar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tr-TR" b="1" u="sng" dirty="0" err="1" smtClean="0"/>
              <a:t>Barbitüratlar</a:t>
            </a:r>
            <a:r>
              <a:rPr lang="tr-TR" dirty="0" smtClean="0"/>
              <a:t> (</a:t>
            </a:r>
            <a:r>
              <a:rPr lang="tr-TR" dirty="0" err="1" smtClean="0"/>
              <a:t>sekobarbital</a:t>
            </a:r>
            <a:r>
              <a:rPr lang="tr-TR" dirty="0" smtClean="0"/>
              <a:t> hariç)</a:t>
            </a:r>
          </a:p>
          <a:p>
            <a:r>
              <a:rPr lang="tr-TR" b="1" u="sng" dirty="0" err="1" smtClean="0"/>
              <a:t>Fenitoin</a:t>
            </a:r>
            <a:r>
              <a:rPr lang="tr-TR" b="1" dirty="0" smtClean="0"/>
              <a:t> </a:t>
            </a:r>
          </a:p>
          <a:p>
            <a:r>
              <a:rPr lang="tr-TR" u="sng" dirty="0" smtClean="0"/>
              <a:t>Etil alkol (kronik kullanım) </a:t>
            </a:r>
          </a:p>
          <a:p>
            <a:r>
              <a:rPr lang="tr-TR" b="1" u="sng" dirty="0" err="1" smtClean="0"/>
              <a:t>Karbamazepin</a:t>
            </a:r>
            <a:endParaRPr lang="tr-TR" b="1" u="sng" dirty="0" smtClean="0"/>
          </a:p>
          <a:p>
            <a:r>
              <a:rPr lang="tr-TR" b="1" u="sng" dirty="0" err="1" smtClean="0"/>
              <a:t>Rifampin</a:t>
            </a:r>
            <a:r>
              <a:rPr lang="tr-TR" b="1" u="sng" dirty="0" smtClean="0"/>
              <a:t> </a:t>
            </a:r>
          </a:p>
          <a:p>
            <a:r>
              <a:rPr lang="tr-TR" dirty="0" err="1" smtClean="0"/>
              <a:t>Varfarin</a:t>
            </a:r>
            <a:endParaRPr lang="tr-TR" dirty="0" smtClean="0"/>
          </a:p>
          <a:p>
            <a:r>
              <a:rPr lang="tr-TR" dirty="0" err="1" smtClean="0"/>
              <a:t>Griseofulvin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Aminoglutetimid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Glukokortikoidler</a:t>
            </a:r>
            <a:r>
              <a:rPr lang="tr-TR" dirty="0" smtClean="0"/>
              <a:t>  </a:t>
            </a:r>
          </a:p>
          <a:p>
            <a:r>
              <a:rPr lang="tr-TR" dirty="0" err="1" smtClean="0"/>
              <a:t>Spironolakton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	*Sigara dumanı da CYP enzim indüksiyonu yapar.</a:t>
            </a:r>
          </a:p>
          <a:p>
            <a:pPr>
              <a:buNone/>
            </a:pPr>
            <a:r>
              <a:rPr lang="tr-TR" dirty="0" smtClean="0"/>
              <a:t>		* </a:t>
            </a:r>
            <a:r>
              <a:rPr lang="tr-TR" dirty="0" err="1" smtClean="0"/>
              <a:t>Fenitoin</a:t>
            </a:r>
            <a:r>
              <a:rPr lang="tr-TR" dirty="0" smtClean="0"/>
              <a:t>, </a:t>
            </a:r>
            <a:r>
              <a:rPr lang="tr-TR" dirty="0" err="1" smtClean="0"/>
              <a:t>fenobarbital</a:t>
            </a:r>
            <a:r>
              <a:rPr lang="tr-TR" dirty="0" smtClean="0"/>
              <a:t> ve </a:t>
            </a:r>
            <a:r>
              <a:rPr lang="tr-TR" dirty="0" err="1" smtClean="0"/>
              <a:t>glutetimid</a:t>
            </a:r>
            <a:r>
              <a:rPr lang="tr-TR" dirty="0" smtClean="0"/>
              <a:t> </a:t>
            </a:r>
            <a:r>
              <a:rPr lang="tr-TR" dirty="0" err="1" smtClean="0"/>
              <a:t>KC’de</a:t>
            </a:r>
            <a:r>
              <a:rPr lang="tr-TR" dirty="0" smtClean="0"/>
              <a:t> D vitamininin </a:t>
            </a:r>
            <a:r>
              <a:rPr lang="tr-TR" dirty="0" err="1" smtClean="0"/>
              <a:t>inaktivasyonuna</a:t>
            </a:r>
            <a:r>
              <a:rPr lang="tr-TR" dirty="0" smtClean="0"/>
              <a:t> neden olarak </a:t>
            </a:r>
            <a:r>
              <a:rPr lang="tr-TR" dirty="0" err="1" smtClean="0"/>
              <a:t>hipokalsemi</a:t>
            </a:r>
            <a:r>
              <a:rPr lang="tr-TR" dirty="0" smtClean="0"/>
              <a:t> ve osteoporoza yol açabilir.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Mikrozomal</a:t>
            </a:r>
            <a:r>
              <a:rPr lang="tr-TR" dirty="0" smtClean="0"/>
              <a:t> enzim </a:t>
            </a:r>
            <a:r>
              <a:rPr lang="tr-TR" dirty="0" err="1" smtClean="0"/>
              <a:t>inhibisyonu</a:t>
            </a:r>
            <a:r>
              <a:rPr lang="tr-TR" dirty="0" smtClean="0"/>
              <a:t> yapan ilaçlar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373216"/>
          </a:xfrm>
        </p:spPr>
        <p:txBody>
          <a:bodyPr>
            <a:normAutofit fontScale="55000" lnSpcReduction="20000"/>
          </a:bodyPr>
          <a:lstStyle/>
          <a:p>
            <a:r>
              <a:rPr lang="tr-TR" u="sng" dirty="0" smtClean="0"/>
              <a:t>Etil alkol (akut kullanım) </a:t>
            </a:r>
          </a:p>
          <a:p>
            <a:r>
              <a:rPr lang="tr-TR" b="1" u="sng" dirty="0" err="1" smtClean="0"/>
              <a:t>Simetidin</a:t>
            </a:r>
            <a:endParaRPr lang="tr-TR" b="1" u="sng" dirty="0" smtClean="0"/>
          </a:p>
          <a:p>
            <a:r>
              <a:rPr lang="tr-TR" u="sng" dirty="0" err="1" smtClean="0"/>
              <a:t>Eritromisin</a:t>
            </a:r>
            <a:endParaRPr lang="tr-TR" u="sng" dirty="0" smtClean="0"/>
          </a:p>
          <a:p>
            <a:r>
              <a:rPr lang="tr-TR" b="1" u="sng" dirty="0" err="1" smtClean="0"/>
              <a:t>Ketokonazol</a:t>
            </a:r>
            <a:endParaRPr lang="tr-TR" b="1" dirty="0" smtClean="0"/>
          </a:p>
          <a:p>
            <a:r>
              <a:rPr lang="tr-TR" u="sng" dirty="0" err="1" smtClean="0"/>
              <a:t>Kloramfenikol</a:t>
            </a:r>
            <a:r>
              <a:rPr lang="tr-TR" u="sng" dirty="0" smtClean="0"/>
              <a:t> </a:t>
            </a:r>
          </a:p>
          <a:p>
            <a:r>
              <a:rPr lang="tr-TR" u="sng" dirty="0" err="1" smtClean="0"/>
              <a:t>İzoniazid</a:t>
            </a:r>
            <a:endParaRPr lang="tr-TR" u="sng" dirty="0" smtClean="0"/>
          </a:p>
          <a:p>
            <a:r>
              <a:rPr lang="tr-TR" dirty="0" err="1" smtClean="0"/>
              <a:t>Klaritromisin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Monoamin</a:t>
            </a:r>
            <a:r>
              <a:rPr lang="tr-TR" dirty="0" smtClean="0"/>
              <a:t> </a:t>
            </a:r>
            <a:r>
              <a:rPr lang="tr-TR" dirty="0" err="1" smtClean="0"/>
              <a:t>oksidaz</a:t>
            </a:r>
            <a:r>
              <a:rPr lang="tr-TR" dirty="0" smtClean="0"/>
              <a:t> (MAO) inhibitörleri </a:t>
            </a:r>
          </a:p>
          <a:p>
            <a:r>
              <a:rPr lang="tr-TR" dirty="0" smtClean="0"/>
              <a:t>Beta </a:t>
            </a:r>
            <a:r>
              <a:rPr lang="tr-TR" dirty="0" err="1" smtClean="0"/>
              <a:t>blokörler</a:t>
            </a:r>
            <a:endParaRPr lang="tr-TR" dirty="0" smtClean="0"/>
          </a:p>
          <a:p>
            <a:r>
              <a:rPr lang="tr-TR" dirty="0" err="1" smtClean="0"/>
              <a:t>Kinidin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Allopürinol</a:t>
            </a:r>
            <a:endParaRPr lang="tr-TR" dirty="0" smtClean="0"/>
          </a:p>
          <a:p>
            <a:r>
              <a:rPr lang="tr-TR" dirty="0" err="1" smtClean="0"/>
              <a:t>İtrakonazol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Metronidazol</a:t>
            </a:r>
            <a:endParaRPr lang="tr-TR" dirty="0" smtClean="0"/>
          </a:p>
          <a:p>
            <a:r>
              <a:rPr lang="tr-TR" dirty="0" err="1" smtClean="0"/>
              <a:t>Amiodaron</a:t>
            </a:r>
            <a:endParaRPr lang="tr-TR" dirty="0" smtClean="0"/>
          </a:p>
          <a:p>
            <a:r>
              <a:rPr lang="tr-TR" dirty="0" err="1" smtClean="0"/>
              <a:t>Sekobarbital</a:t>
            </a:r>
            <a:endParaRPr lang="tr-TR" dirty="0" smtClean="0"/>
          </a:p>
          <a:p>
            <a:r>
              <a:rPr lang="tr-TR" dirty="0" err="1" smtClean="0"/>
              <a:t>Nöroleptikler</a:t>
            </a:r>
            <a:endParaRPr lang="tr-TR" dirty="0" smtClean="0"/>
          </a:p>
          <a:p>
            <a:r>
              <a:rPr lang="tr-TR" dirty="0" err="1" smtClean="0"/>
              <a:t>Siprofloksasin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*</a:t>
            </a:r>
            <a:r>
              <a:rPr lang="tr-TR" b="1" dirty="0" smtClean="0">
                <a:solidFill>
                  <a:srgbClr val="FF0000"/>
                </a:solidFill>
              </a:rPr>
              <a:t>Greyfurt suyu </a:t>
            </a:r>
            <a:r>
              <a:rPr lang="tr-TR" dirty="0" smtClean="0"/>
              <a:t>da (</a:t>
            </a:r>
            <a:r>
              <a:rPr lang="tr-TR" dirty="0" err="1" smtClean="0"/>
              <a:t>furanokumarinler</a:t>
            </a:r>
            <a:r>
              <a:rPr lang="tr-TR" dirty="0" smtClean="0"/>
              <a:t> içerir) </a:t>
            </a:r>
            <a:r>
              <a:rPr lang="tr-TR" dirty="0" err="1" smtClean="0"/>
              <a:t>mikrozomal</a:t>
            </a:r>
            <a:r>
              <a:rPr lang="tr-TR" dirty="0" smtClean="0"/>
              <a:t> enzim </a:t>
            </a:r>
            <a:r>
              <a:rPr lang="tr-TR" dirty="0" err="1" smtClean="0"/>
              <a:t>inhibisyonu</a:t>
            </a:r>
            <a:r>
              <a:rPr lang="tr-TR" dirty="0" smtClean="0"/>
              <a:t> yapabilir.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CYP enzimlerinin indüksiyonu, ilaç etkileşimlerinin temelini oluşturur.</a:t>
            </a:r>
          </a:p>
          <a:p>
            <a:endParaRPr lang="tr-TR" dirty="0" smtClean="0"/>
          </a:p>
          <a:p>
            <a:r>
              <a:rPr lang="tr-TR" dirty="0" smtClean="0"/>
              <a:t>Örneğin </a:t>
            </a:r>
            <a:r>
              <a:rPr lang="tr-TR" dirty="0" err="1" smtClean="0"/>
              <a:t>warfarin</a:t>
            </a:r>
            <a:r>
              <a:rPr lang="tr-TR" dirty="0" smtClean="0"/>
              <a:t> (</a:t>
            </a:r>
            <a:r>
              <a:rPr lang="tr-TR" dirty="0" err="1" smtClean="0"/>
              <a:t>antikoagulan</a:t>
            </a:r>
            <a:r>
              <a:rPr lang="tr-TR" dirty="0" smtClean="0"/>
              <a:t> ilaç, piyasa ismi: COUMADİN), CYP2C9 enzimi tarafından </a:t>
            </a:r>
            <a:r>
              <a:rPr lang="tr-TR" dirty="0" err="1" smtClean="0"/>
              <a:t>metabolize</a:t>
            </a:r>
            <a:r>
              <a:rPr lang="tr-TR" dirty="0" smtClean="0"/>
              <a:t> edilir. Bu enzim </a:t>
            </a:r>
            <a:r>
              <a:rPr lang="tr-TR" dirty="0" err="1" smtClean="0"/>
              <a:t>fenobarbital</a:t>
            </a:r>
            <a:r>
              <a:rPr lang="tr-TR" dirty="0" smtClean="0"/>
              <a:t> tarafından indüklenir. </a:t>
            </a:r>
            <a:r>
              <a:rPr lang="tr-TR" dirty="0" err="1" smtClean="0"/>
              <a:t>Fenobarbitalle</a:t>
            </a:r>
            <a:r>
              <a:rPr lang="tr-TR" dirty="0" smtClean="0"/>
              <a:t> birlikte </a:t>
            </a:r>
            <a:r>
              <a:rPr lang="tr-TR" dirty="0" err="1" smtClean="0"/>
              <a:t>varfarin</a:t>
            </a:r>
            <a:r>
              <a:rPr lang="tr-TR" dirty="0" smtClean="0"/>
              <a:t> kullanıldığında, </a:t>
            </a:r>
            <a:r>
              <a:rPr lang="tr-TR" dirty="0" err="1" smtClean="0"/>
              <a:t>varfarin</a:t>
            </a:r>
            <a:r>
              <a:rPr lang="tr-TR" dirty="0" smtClean="0"/>
              <a:t> metabolizması artacak ve etkisi azalacaktır. Bu durumda </a:t>
            </a:r>
            <a:r>
              <a:rPr lang="tr-TR" dirty="0" err="1" smtClean="0"/>
              <a:t>varfarin</a:t>
            </a:r>
            <a:r>
              <a:rPr lang="tr-TR" dirty="0" smtClean="0"/>
              <a:t> dozunun artırılması gerekir.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tr-TR" dirty="0" smtClean="0"/>
              <a:t>Kronik etanol tüketimi, CYP2E1 enzimini indükler. Bu enzim sigara dumanında bulunan bazı </a:t>
            </a:r>
            <a:r>
              <a:rPr lang="tr-TR" dirty="0" err="1" smtClean="0"/>
              <a:t>prokarsinojenleri</a:t>
            </a:r>
            <a:r>
              <a:rPr lang="tr-TR" dirty="0" smtClean="0"/>
              <a:t> </a:t>
            </a:r>
            <a:r>
              <a:rPr lang="tr-TR" dirty="0" err="1" smtClean="0"/>
              <a:t>metabolize</a:t>
            </a:r>
            <a:r>
              <a:rPr lang="tr-TR" dirty="0" smtClean="0"/>
              <a:t> ederek </a:t>
            </a:r>
            <a:r>
              <a:rPr lang="tr-TR" dirty="0" err="1" smtClean="0"/>
              <a:t>karsinojen</a:t>
            </a:r>
            <a:r>
              <a:rPr lang="tr-TR" dirty="0" smtClean="0"/>
              <a:t> ürünler açığa çıkarır.</a:t>
            </a:r>
          </a:p>
          <a:p>
            <a:endParaRPr lang="tr-TR" dirty="0" smtClean="0"/>
          </a:p>
          <a:p>
            <a:r>
              <a:rPr lang="tr-TR" dirty="0" smtClean="0"/>
              <a:t>Etanol tarafından CYP2E1 indüksiyonu, </a:t>
            </a:r>
            <a:r>
              <a:rPr lang="tr-TR" dirty="0" err="1" smtClean="0"/>
              <a:t>karsinojenisite</a:t>
            </a:r>
            <a:r>
              <a:rPr lang="tr-TR" dirty="0" smtClean="0"/>
              <a:t> (kanser gelişimi) riskini artırabilir.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CYP enzimlerine ait genlerdeki </a:t>
            </a:r>
            <a:r>
              <a:rPr lang="tr-TR" dirty="0" err="1" smtClean="0"/>
              <a:t>polimorfizmler</a:t>
            </a:r>
            <a:r>
              <a:rPr lang="tr-TR" dirty="0" smtClean="0"/>
              <a:t>, hastaların ilaca verdikleri farklı cevapların bir sebebidir.</a:t>
            </a:r>
          </a:p>
          <a:p>
            <a:endParaRPr lang="tr-TR" dirty="0" smtClean="0"/>
          </a:p>
          <a:p>
            <a:r>
              <a:rPr lang="tr-TR" dirty="0" smtClean="0"/>
              <a:t>CYP2A6 enzimi nikotini, </a:t>
            </a:r>
            <a:r>
              <a:rPr lang="tr-TR" dirty="0" err="1" smtClean="0"/>
              <a:t>kotinine</a:t>
            </a:r>
            <a:r>
              <a:rPr lang="tr-TR" dirty="0" smtClean="0"/>
              <a:t> dönüştürür. Bu enzimin aktivite göstermediği genetik yapıdaki kişilerde, nikotin vücutta daha uzun süre kalacağı için; bu kişiler daha az sigara tüketirler ve bağımlılığa karşı dirençlidirler. CYP2A6 enzimini </a:t>
            </a:r>
            <a:r>
              <a:rPr lang="tr-TR" dirty="0" err="1" smtClean="0"/>
              <a:t>inhibe</a:t>
            </a:r>
            <a:r>
              <a:rPr lang="tr-TR" dirty="0" smtClean="0"/>
              <a:t> eden ajanların, sigara bağımlılığının tedavisinde kullanılabileceği düşünülmektedir.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Organizma için zararlı </a:t>
            </a:r>
            <a:r>
              <a:rPr lang="tr-TR" dirty="0" err="1" smtClean="0"/>
              <a:t>ksenobiyotik</a:t>
            </a:r>
            <a:r>
              <a:rPr lang="tr-TR" dirty="0" smtClean="0"/>
              <a:t>, metabolizma sonucu zararsız hale getirilebileceği gibi (</a:t>
            </a:r>
            <a:r>
              <a:rPr lang="tr-TR" dirty="0" err="1" smtClean="0"/>
              <a:t>detoksifikasyon</a:t>
            </a:r>
            <a:r>
              <a:rPr lang="tr-TR" dirty="0" smtClean="0"/>
              <a:t>); kendisi zararsız olan </a:t>
            </a:r>
            <a:r>
              <a:rPr lang="tr-TR" dirty="0" err="1" smtClean="0"/>
              <a:t>ksenobiyotiğin</a:t>
            </a:r>
            <a:r>
              <a:rPr lang="tr-TR" dirty="0" smtClean="0"/>
              <a:t> </a:t>
            </a:r>
            <a:r>
              <a:rPr lang="tr-TR" dirty="0" err="1" smtClean="0"/>
              <a:t>metabolitleri</a:t>
            </a:r>
            <a:r>
              <a:rPr lang="tr-TR" dirty="0" smtClean="0"/>
              <a:t> (metabolizma ürünleri) organizma için zararlı olabilir.</a:t>
            </a:r>
          </a:p>
          <a:p>
            <a:endParaRPr lang="tr-TR" dirty="0" smtClean="0"/>
          </a:p>
          <a:p>
            <a:r>
              <a:rPr lang="tr-TR" dirty="0" err="1" smtClean="0"/>
              <a:t>Proilaçlarda</a:t>
            </a:r>
            <a:r>
              <a:rPr lang="tr-TR" dirty="0" smtClean="0"/>
              <a:t>, </a:t>
            </a:r>
            <a:r>
              <a:rPr lang="tr-TR" dirty="0" err="1" smtClean="0"/>
              <a:t>ksenobiyotik</a:t>
            </a:r>
            <a:r>
              <a:rPr lang="tr-TR" dirty="0" smtClean="0"/>
              <a:t> metabolizması sonucu aktif </a:t>
            </a:r>
            <a:r>
              <a:rPr lang="tr-TR" dirty="0" err="1" smtClean="0"/>
              <a:t>metabolitin</a:t>
            </a:r>
            <a:r>
              <a:rPr lang="tr-TR" dirty="0" smtClean="0"/>
              <a:t> oluşması istenen bir özelliktir.   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9" y="1"/>
            <a:ext cx="4810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9144000" cy="490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260648"/>
          <a:ext cx="91440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/>
                        <a:t>Sitokrom</a:t>
                      </a:r>
                      <a:r>
                        <a:rPr lang="tr-TR" sz="3200" dirty="0" smtClean="0"/>
                        <a:t> P450 (CYP) Enzimlerinin Genel Özellikleri</a:t>
                      </a:r>
                      <a:endParaRPr lang="tr-TR" sz="3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Ksenobiyotik</a:t>
                      </a:r>
                      <a:r>
                        <a:rPr lang="tr-TR" dirty="0" smtClean="0"/>
                        <a:t> metabolizmasının Faz I reaksiyonlarından sorumludur. Kullanılan ilaçların neredeyse yarısını </a:t>
                      </a:r>
                      <a:r>
                        <a:rPr lang="tr-TR" dirty="0" err="1" smtClean="0"/>
                        <a:t>metabolize</a:t>
                      </a:r>
                      <a:r>
                        <a:rPr lang="tr-TR" dirty="0" smtClean="0"/>
                        <a:t> eder.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Bir </a:t>
                      </a:r>
                      <a:r>
                        <a:rPr lang="tr-TR" dirty="0" err="1" smtClean="0"/>
                        <a:t>ksenobiyotiğin</a:t>
                      </a:r>
                      <a:r>
                        <a:rPr lang="tr-TR" dirty="0" smtClean="0"/>
                        <a:t> etkisini artırabilir, azaltabilir veya etkilemez. Bazen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err="1" smtClean="0"/>
                        <a:t>mutajen</a:t>
                      </a:r>
                      <a:r>
                        <a:rPr lang="tr-TR" dirty="0" smtClean="0"/>
                        <a:t> veya </a:t>
                      </a:r>
                      <a:r>
                        <a:rPr lang="tr-TR" dirty="0" err="1" smtClean="0"/>
                        <a:t>karsinojen</a:t>
                      </a:r>
                      <a:r>
                        <a:rPr lang="tr-TR" dirty="0" smtClean="0"/>
                        <a:t> ürünler de oluşturabilir.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Steroidler</a:t>
                      </a:r>
                      <a:r>
                        <a:rPr lang="tr-TR" dirty="0" smtClean="0"/>
                        <a:t> gibi bazı </a:t>
                      </a:r>
                      <a:r>
                        <a:rPr lang="tr-TR" dirty="0" err="1" smtClean="0"/>
                        <a:t>endojen</a:t>
                      </a:r>
                      <a:r>
                        <a:rPr lang="tr-TR" dirty="0" smtClean="0"/>
                        <a:t> bileşiklerin metabolizmasından da sorumludur.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Tamamı </a:t>
                      </a:r>
                      <a:r>
                        <a:rPr lang="tr-TR" dirty="0" err="1" smtClean="0"/>
                        <a:t>hemoprotein</a:t>
                      </a:r>
                      <a:r>
                        <a:rPr lang="tr-TR" dirty="0" smtClean="0"/>
                        <a:t> yapısındadır.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CYP enzimleri, yaklaşık 60 tip reaksiyonu katalizleyebilmekle birlikte, katalizledikleri</a:t>
                      </a:r>
                      <a:r>
                        <a:rPr lang="tr-TR" baseline="0" dirty="0" smtClean="0"/>
                        <a:t> en temel reaksiyon; oksijen atomunun </a:t>
                      </a:r>
                      <a:r>
                        <a:rPr lang="tr-TR" baseline="0" dirty="0" err="1" smtClean="0"/>
                        <a:t>substrata</a:t>
                      </a:r>
                      <a:r>
                        <a:rPr lang="tr-TR" baseline="0" dirty="0" smtClean="0"/>
                        <a:t> ve suya eklenmesidir.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Hidroksillenmiş</a:t>
                      </a:r>
                      <a:r>
                        <a:rPr lang="tr-TR" dirty="0" smtClean="0"/>
                        <a:t> ürünler, genel olarak suda daha kolay çözülür ve daha kolay atılabilir.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En yüksek miktarda karaciğerde bulunur. Bunun dışında ince bağırsak, beyin ve akciğer başta olmak üzere hemen her dokuda az veya çok mevcuttur.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Hücrelerde düz </a:t>
                      </a:r>
                      <a:r>
                        <a:rPr lang="tr-TR" dirty="0" err="1" smtClean="0"/>
                        <a:t>endoplazmik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retikulumda</a:t>
                      </a:r>
                      <a:r>
                        <a:rPr lang="tr-TR" dirty="0" smtClean="0"/>
                        <a:t> veya mitokondride mevcuttur.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İndüklenip, </a:t>
                      </a:r>
                      <a:r>
                        <a:rPr lang="tr-TR" dirty="0" err="1" smtClean="0"/>
                        <a:t>inhibe</a:t>
                      </a:r>
                      <a:r>
                        <a:rPr lang="tr-TR" dirty="0" smtClean="0"/>
                        <a:t> edilebilir (ilaç etkileşimlerinin</a:t>
                      </a:r>
                      <a:r>
                        <a:rPr lang="tr-TR" baseline="0" dirty="0" smtClean="0"/>
                        <a:t> bir sebebi</a:t>
                      </a:r>
                      <a:r>
                        <a:rPr lang="tr-TR" dirty="0" smtClean="0"/>
                        <a:t>).</a:t>
                      </a:r>
                      <a:endParaRPr lang="tr-TR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Genetik </a:t>
                      </a:r>
                      <a:r>
                        <a:rPr lang="tr-TR" dirty="0" err="1" smtClean="0"/>
                        <a:t>polimorfizmlerinden</a:t>
                      </a:r>
                      <a:r>
                        <a:rPr lang="tr-TR" dirty="0" smtClean="0"/>
                        <a:t> dolayı, hastadan hastaya ilacın etkisi değişebilir.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Faz II: </a:t>
            </a:r>
            <a:br>
              <a:rPr lang="tr-TR" dirty="0" smtClean="0"/>
            </a:br>
            <a:r>
              <a:rPr lang="tr-TR" dirty="0" err="1" smtClean="0"/>
              <a:t>Konjugasyon</a:t>
            </a:r>
            <a:r>
              <a:rPr lang="tr-TR" dirty="0" smtClean="0"/>
              <a:t> Reaksiyonları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Konjugasyon</a:t>
            </a:r>
            <a:r>
              <a:rPr lang="tr-TR" dirty="0" smtClean="0"/>
              <a:t> reaksiyonları </a:t>
            </a:r>
            <a:r>
              <a:rPr lang="tr-TR" dirty="0" err="1" smtClean="0"/>
              <a:t>ksenobiyotikleri</a:t>
            </a:r>
            <a:r>
              <a:rPr lang="tr-TR" dirty="0" smtClean="0"/>
              <a:t> </a:t>
            </a:r>
            <a:r>
              <a:rPr lang="tr-TR" dirty="0" err="1" smtClean="0"/>
              <a:t>ekskresyon</a:t>
            </a:r>
            <a:r>
              <a:rPr lang="tr-TR" dirty="0" smtClean="0"/>
              <a:t> (atılım) için hazırlar.</a:t>
            </a:r>
          </a:p>
          <a:p>
            <a:endParaRPr lang="tr-TR" dirty="0" smtClean="0"/>
          </a:p>
          <a:p>
            <a:r>
              <a:rPr lang="tr-TR" dirty="0" smtClean="0"/>
              <a:t>Faz I reaksiyonları sonucu oluşan genellikle hidroksile ve polar türevler, Faz II reaksiyonları ile </a:t>
            </a:r>
            <a:r>
              <a:rPr lang="tr-TR" dirty="0" err="1" smtClean="0"/>
              <a:t>glukuronik</a:t>
            </a:r>
            <a:r>
              <a:rPr lang="tr-TR" dirty="0" smtClean="0"/>
              <a:t> asit, sülfat ve </a:t>
            </a:r>
            <a:r>
              <a:rPr lang="tr-TR" dirty="0" err="1" smtClean="0"/>
              <a:t>glutatyon</a:t>
            </a:r>
            <a:r>
              <a:rPr lang="tr-TR" dirty="0" smtClean="0"/>
              <a:t> gibi moleküllerle </a:t>
            </a:r>
            <a:r>
              <a:rPr lang="tr-TR" dirty="0" err="1" smtClean="0"/>
              <a:t>konjuge</a:t>
            </a:r>
            <a:r>
              <a:rPr lang="tr-TR" dirty="0" smtClean="0"/>
              <a:t> edilir (birleştirilir). Böylece suda çözünebilme özellikleri daha da artırılarak safra ya da idrarla atılabilecek hale getirilir.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Başlıca Faz II Reaksiyonları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Konjugasyon</a:t>
            </a:r>
            <a:r>
              <a:rPr lang="tr-TR" dirty="0" smtClean="0"/>
              <a:t> reaksiyonları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Glukuronidasyon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tr-TR" dirty="0" err="1" smtClean="0"/>
              <a:t>Sülfasyon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tr-TR" dirty="0" err="1" smtClean="0"/>
              <a:t>Glutatyonla</a:t>
            </a:r>
            <a:r>
              <a:rPr lang="tr-TR" dirty="0" smtClean="0"/>
              <a:t> </a:t>
            </a:r>
            <a:r>
              <a:rPr lang="tr-TR" dirty="0" err="1" smtClean="0"/>
              <a:t>Konjugasyon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Amino asitle </a:t>
            </a:r>
            <a:r>
              <a:rPr lang="tr-TR" dirty="0" err="1" smtClean="0"/>
              <a:t>konjugasyon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Asetilasyon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Metilasyon</a:t>
            </a:r>
            <a:endParaRPr lang="tr-TR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Glukuronidasyon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800199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UDP-</a:t>
            </a:r>
            <a:r>
              <a:rPr lang="tr-TR" dirty="0" err="1" smtClean="0"/>
              <a:t>glukuronik</a:t>
            </a:r>
            <a:r>
              <a:rPr lang="tr-TR" dirty="0" smtClean="0"/>
              <a:t> asit kullanılarak, çeşitli </a:t>
            </a:r>
            <a:r>
              <a:rPr lang="tr-TR" dirty="0" err="1" smtClean="0"/>
              <a:t>ksenobiyotikler</a:t>
            </a:r>
            <a:r>
              <a:rPr lang="tr-TR" dirty="0" smtClean="0"/>
              <a:t> </a:t>
            </a:r>
            <a:r>
              <a:rPr lang="tr-TR" dirty="0" err="1" smtClean="0"/>
              <a:t>glukuronide</a:t>
            </a:r>
            <a:r>
              <a:rPr lang="tr-TR" dirty="0" smtClean="0"/>
              <a:t> edilebilir.</a:t>
            </a:r>
          </a:p>
          <a:p>
            <a:endParaRPr lang="tr-TR" dirty="0" smtClean="0"/>
          </a:p>
          <a:p>
            <a:r>
              <a:rPr lang="tr-TR" dirty="0" err="1" smtClean="0"/>
              <a:t>Glukuronid</a:t>
            </a:r>
            <a:r>
              <a:rPr lang="tr-TR" dirty="0" smtClean="0"/>
              <a:t>; oksijen, azot ve kükürt gruplarına bağlanabilir.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609353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Glukuronidasyondan</a:t>
            </a:r>
            <a:r>
              <a:rPr lang="tr-TR" dirty="0" smtClean="0"/>
              <a:t> sorumlu enzimler, UDP-</a:t>
            </a:r>
            <a:r>
              <a:rPr lang="tr-TR" dirty="0" err="1" smtClean="0"/>
              <a:t>glukuronoziltransferaz</a:t>
            </a:r>
            <a:r>
              <a:rPr lang="tr-TR" dirty="0" smtClean="0"/>
              <a:t> olarak adlandırılır. </a:t>
            </a:r>
          </a:p>
          <a:p>
            <a:endParaRPr lang="tr-TR" dirty="0" smtClean="0"/>
          </a:p>
          <a:p>
            <a:r>
              <a:rPr lang="tr-TR" dirty="0" smtClean="0"/>
              <a:t>Bu enzimler </a:t>
            </a:r>
            <a:r>
              <a:rPr lang="tr-TR" dirty="0" err="1" smtClean="0"/>
              <a:t>ER’de</a:t>
            </a:r>
            <a:r>
              <a:rPr lang="tr-TR" dirty="0" smtClean="0"/>
              <a:t> ve </a:t>
            </a:r>
            <a:r>
              <a:rPr lang="tr-TR" dirty="0" err="1" smtClean="0"/>
              <a:t>sitozolde</a:t>
            </a:r>
            <a:r>
              <a:rPr lang="tr-TR" dirty="0" smtClean="0"/>
              <a:t> mevcuttur.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 </a:t>
            </a:r>
            <a:r>
              <a:rPr lang="tr-TR" dirty="0" err="1" smtClean="0"/>
              <a:t>Benzoik</a:t>
            </a:r>
            <a:r>
              <a:rPr lang="tr-TR" dirty="0" smtClean="0"/>
              <a:t> Asidin </a:t>
            </a:r>
            <a:r>
              <a:rPr lang="tr-TR" dirty="0" err="1" smtClean="0"/>
              <a:t>Glukuronidasyonu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Benzoik</a:t>
            </a:r>
            <a:r>
              <a:rPr lang="tr-TR" dirty="0" smtClean="0"/>
              <a:t> asit (</a:t>
            </a:r>
            <a:r>
              <a:rPr lang="tr-TR" dirty="0" err="1" smtClean="0"/>
              <a:t>karboksi</a:t>
            </a:r>
            <a:r>
              <a:rPr lang="tr-TR" dirty="0" smtClean="0"/>
              <a:t> benzen), gıdalarda (meyve suyu, reçel, gazlı içecekler, turşu, ketçap vb.) mikrobik bozulmayı önlemek için kullanılır. </a:t>
            </a:r>
            <a:endParaRPr lang="tr-TR" dirty="0"/>
          </a:p>
        </p:txBody>
      </p:sp>
      <p:pic>
        <p:nvPicPr>
          <p:cNvPr id="8194" name="Picture 2" descr="benzoic aci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600400" cy="291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21508"/>
          <a:stretch>
            <a:fillRect/>
          </a:stretch>
        </p:blipFill>
        <p:spPr bwMode="auto">
          <a:xfrm>
            <a:off x="0" y="908720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Diğer Bazı </a:t>
            </a:r>
            <a:r>
              <a:rPr lang="tr-TR" dirty="0" err="1" smtClean="0"/>
              <a:t>Glukuronidasyon</a:t>
            </a:r>
            <a:r>
              <a:rPr lang="tr-TR" dirty="0" smtClean="0"/>
              <a:t> Örnekleri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            Fenolün </a:t>
            </a:r>
            <a:r>
              <a:rPr lang="tr-TR" dirty="0" err="1" smtClean="0"/>
              <a:t>konjugasyonu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180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Ksenobiyotik</a:t>
            </a:r>
            <a:r>
              <a:rPr lang="tr-TR" sz="3200" dirty="0" smtClean="0"/>
              <a:t> Metabolizmasının </a:t>
            </a:r>
            <a:br>
              <a:rPr lang="tr-TR" sz="3200" dirty="0" smtClean="0"/>
            </a:br>
            <a:r>
              <a:rPr lang="tr-TR" sz="3200" dirty="0" smtClean="0"/>
              <a:t>2 Genel Fazı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Ksenobiyotik</a:t>
            </a:r>
            <a:r>
              <a:rPr lang="tr-TR" dirty="0" smtClean="0"/>
              <a:t> metabolizması genellikle 2 fazda yürür:</a:t>
            </a:r>
          </a:p>
          <a:p>
            <a:pPr lvl="1"/>
            <a:r>
              <a:rPr lang="tr-TR" dirty="0" smtClean="0"/>
              <a:t>Faz I: </a:t>
            </a:r>
          </a:p>
          <a:p>
            <a:pPr lvl="2"/>
            <a:r>
              <a:rPr lang="tr-TR" b="1" dirty="0" err="1" smtClean="0"/>
              <a:t>sitokrom</a:t>
            </a:r>
            <a:r>
              <a:rPr lang="tr-TR" b="1" dirty="0" smtClean="0"/>
              <a:t> P450 </a:t>
            </a:r>
            <a:r>
              <a:rPr lang="tr-TR" dirty="0" smtClean="0"/>
              <a:t>enzimleri tarafından katalizlenen reaksiyonlar: temel reaksiyon </a:t>
            </a:r>
            <a:r>
              <a:rPr lang="tr-TR" b="1" dirty="0" err="1" smtClean="0"/>
              <a:t>hidroksilasyon</a:t>
            </a:r>
            <a:endParaRPr lang="tr-TR" b="1" dirty="0" smtClean="0"/>
          </a:p>
          <a:p>
            <a:pPr lvl="2"/>
            <a:r>
              <a:rPr lang="tr-TR" dirty="0" err="1" smtClean="0"/>
              <a:t>non</a:t>
            </a:r>
            <a:r>
              <a:rPr lang="tr-TR" dirty="0" smtClean="0"/>
              <a:t>-p450 reaksiyonlar (</a:t>
            </a:r>
            <a:r>
              <a:rPr lang="tr-TR" dirty="0" err="1" smtClean="0"/>
              <a:t>esterazlar</a:t>
            </a:r>
            <a:r>
              <a:rPr lang="tr-TR" dirty="0" smtClean="0"/>
              <a:t> tarafından katalizlenen hidroliz reaksiyonları gibi)</a:t>
            </a:r>
          </a:p>
          <a:p>
            <a:pPr lvl="1"/>
            <a:r>
              <a:rPr lang="tr-TR" dirty="0" smtClean="0"/>
              <a:t> Faz II:</a:t>
            </a:r>
          </a:p>
          <a:p>
            <a:pPr lvl="2"/>
            <a:r>
              <a:rPr lang="tr-TR" dirty="0" smtClean="0"/>
              <a:t>Faz I sonucu meydana gelen reaktif gruplar, Faz II metabolizmasında (</a:t>
            </a:r>
            <a:r>
              <a:rPr lang="tr-TR" dirty="0" err="1" smtClean="0"/>
              <a:t>glukuronik</a:t>
            </a:r>
            <a:r>
              <a:rPr lang="tr-TR" dirty="0" smtClean="0"/>
              <a:t> asit, sülfat, </a:t>
            </a:r>
            <a:r>
              <a:rPr lang="tr-TR" dirty="0" err="1" smtClean="0"/>
              <a:t>glutatyon</a:t>
            </a:r>
            <a:r>
              <a:rPr lang="tr-TR" dirty="0" smtClean="0"/>
              <a:t> veya amino asitlerle) </a:t>
            </a:r>
            <a:r>
              <a:rPr lang="tr-TR" b="1" dirty="0" err="1" smtClean="0"/>
              <a:t>konjuge</a:t>
            </a:r>
            <a:r>
              <a:rPr lang="tr-TR" dirty="0" smtClean="0"/>
              <a:t> edilir.</a:t>
            </a:r>
          </a:p>
          <a:p>
            <a:pPr lvl="2"/>
            <a:r>
              <a:rPr lang="tr-TR" dirty="0" err="1" smtClean="0"/>
              <a:t>Konjugasyon</a:t>
            </a:r>
            <a:r>
              <a:rPr lang="tr-TR" dirty="0" smtClean="0"/>
              <a:t> sonucu polar (suda çözünebilen); bu yüzden safra veya idrarla kolayca atılabilen ürünler oluşur. </a:t>
            </a:r>
            <a:r>
              <a:rPr lang="tr-TR" dirty="0" err="1" smtClean="0"/>
              <a:t>Hidrofobik</a:t>
            </a:r>
            <a:r>
              <a:rPr lang="tr-TR" dirty="0" smtClean="0"/>
              <a:t> </a:t>
            </a:r>
            <a:r>
              <a:rPr lang="tr-TR" dirty="0" err="1" smtClean="0"/>
              <a:t>ksenobiyotikler</a:t>
            </a:r>
            <a:r>
              <a:rPr lang="tr-TR" dirty="0" smtClean="0"/>
              <a:t>, polar formlara dönüştürülemezse </a:t>
            </a:r>
            <a:r>
              <a:rPr lang="tr-TR" dirty="0" err="1" smtClean="0"/>
              <a:t>adipoz</a:t>
            </a:r>
            <a:r>
              <a:rPr lang="tr-TR" dirty="0" smtClean="0"/>
              <a:t> dokuda birikim gösterecektir.</a:t>
            </a:r>
          </a:p>
          <a:p>
            <a:pPr lvl="2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Anilin (</a:t>
            </a:r>
            <a:r>
              <a:rPr lang="tr-TR" dirty="0" err="1" smtClean="0"/>
              <a:t>fenilamin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1890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4752528" cy="31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309320"/>
            <a:ext cx="3200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</a:t>
            </a:r>
            <a:r>
              <a:rPr lang="tr-TR" dirty="0" err="1" smtClean="0"/>
              <a:t>Merkaptobenzotiazol</a:t>
            </a:r>
            <a:endParaRPr lang="tr-T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3367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301208"/>
            <a:ext cx="3810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Sülfasyon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Alkoller, fenoller ve </a:t>
            </a:r>
            <a:r>
              <a:rPr lang="tr-TR" dirty="0" err="1" smtClean="0"/>
              <a:t>arilaminler</a:t>
            </a:r>
            <a:r>
              <a:rPr lang="tr-TR" dirty="0" smtClean="0"/>
              <a:t> sülfatlanarak </a:t>
            </a:r>
            <a:r>
              <a:rPr lang="tr-TR" dirty="0" err="1" smtClean="0"/>
              <a:t>konjuge</a:t>
            </a:r>
            <a:r>
              <a:rPr lang="tr-TR" dirty="0" smtClean="0"/>
              <a:t> edilebilir.</a:t>
            </a:r>
          </a:p>
          <a:p>
            <a:endParaRPr lang="tr-TR" dirty="0" smtClean="0"/>
          </a:p>
          <a:p>
            <a:r>
              <a:rPr lang="tr-TR" dirty="0" smtClean="0"/>
              <a:t>Sülfat </a:t>
            </a:r>
            <a:r>
              <a:rPr lang="tr-TR" dirty="0" err="1" smtClean="0"/>
              <a:t>donörü</a:t>
            </a:r>
            <a:r>
              <a:rPr lang="tr-TR" dirty="0" smtClean="0"/>
              <a:t> (vericisi); aktif sülfat olarak da isimlendirilen, </a:t>
            </a:r>
            <a:r>
              <a:rPr lang="tr-TR" dirty="0" err="1" smtClean="0"/>
              <a:t>adenozin</a:t>
            </a:r>
            <a:r>
              <a:rPr lang="tr-TR" dirty="0" smtClean="0"/>
              <a:t> 3’-fosfat-5’-</a:t>
            </a:r>
            <a:r>
              <a:rPr lang="tr-TR" dirty="0" err="1" smtClean="0"/>
              <a:t>fosfosülfat</a:t>
            </a:r>
            <a:r>
              <a:rPr lang="tr-TR" dirty="0" smtClean="0"/>
              <a:t> (PAPS)’tır.</a:t>
            </a:r>
          </a:p>
          <a:p>
            <a:endParaRPr lang="tr-TR" dirty="0" smtClean="0"/>
          </a:p>
          <a:p>
            <a:r>
              <a:rPr lang="tr-TR" dirty="0" smtClean="0"/>
              <a:t>Reaksiyon </a:t>
            </a:r>
            <a:r>
              <a:rPr lang="tr-TR" dirty="0" err="1" smtClean="0"/>
              <a:t>sulfotransferazlar</a:t>
            </a:r>
            <a:r>
              <a:rPr lang="tr-TR" dirty="0" smtClean="0"/>
              <a:t> tarafından katalizlenir.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3'-</a:t>
            </a:r>
            <a:r>
              <a:rPr lang="tr-TR" dirty="0" err="1" smtClean="0"/>
              <a:t>Phosphoadenosine</a:t>
            </a:r>
            <a:r>
              <a:rPr lang="tr-TR" dirty="0" smtClean="0"/>
              <a:t>-5'-</a:t>
            </a:r>
            <a:r>
              <a:rPr lang="tr-TR" dirty="0" err="1" smtClean="0"/>
              <a:t>phosphosulfate</a:t>
            </a:r>
            <a:r>
              <a:rPr lang="tr-TR" dirty="0" smtClean="0"/>
              <a:t> (PAPS)</a:t>
            </a:r>
            <a:endParaRPr lang="tr-TR" dirty="0"/>
          </a:p>
        </p:txBody>
      </p:sp>
      <p:pic>
        <p:nvPicPr>
          <p:cNvPr id="86018" name="Picture 2" descr="https://upload.wikimedia.org/wikipedia/commons/thumb/6/61/3%27-Phosphoadenosine-5%27-phosphosulfate.svg/587px-3%27-Phosphoadenosine-5%27-phosphosulfat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5911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 descr="aryl sulphate ph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9" y="620688"/>
            <a:ext cx="907889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Glutatyonla</a:t>
            </a:r>
            <a:r>
              <a:rPr lang="tr-TR" dirty="0" smtClean="0"/>
              <a:t> </a:t>
            </a:r>
            <a:r>
              <a:rPr lang="tr-TR" dirty="0" err="1" smtClean="0"/>
              <a:t>Konjugasyon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Gultatyon</a:t>
            </a:r>
            <a:r>
              <a:rPr lang="tr-TR" dirty="0" smtClean="0"/>
              <a:t> (GSH), bir </a:t>
            </a:r>
            <a:r>
              <a:rPr lang="tr-TR" dirty="0" err="1" smtClean="0"/>
              <a:t>tripeptittir</a:t>
            </a:r>
            <a:r>
              <a:rPr lang="tr-TR" dirty="0" smtClean="0"/>
              <a:t> (</a:t>
            </a:r>
            <a:r>
              <a:rPr lang="el-GR" dirty="0" smtClean="0"/>
              <a:t>γ</a:t>
            </a:r>
            <a:r>
              <a:rPr lang="tr-TR" dirty="0" smtClean="0"/>
              <a:t>-</a:t>
            </a:r>
            <a:r>
              <a:rPr lang="tr-TR" dirty="0" err="1" smtClean="0"/>
              <a:t>glutamilsisteinilglisin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err="1" smtClean="0"/>
              <a:t>Elektrofilik</a:t>
            </a:r>
            <a:r>
              <a:rPr lang="tr-TR" dirty="0" smtClean="0"/>
              <a:t> bileşiklerin Faz II metabolizmasında önemlidir.</a:t>
            </a:r>
          </a:p>
          <a:p>
            <a:endParaRPr lang="tr-TR" dirty="0" smtClean="0"/>
          </a:p>
          <a:p>
            <a:r>
              <a:rPr lang="tr-TR" dirty="0" smtClean="0"/>
              <a:t>İdrar veya safra ile atılan </a:t>
            </a:r>
            <a:r>
              <a:rPr lang="tr-TR" dirty="0" err="1" smtClean="0"/>
              <a:t>glutatyon</a:t>
            </a:r>
            <a:r>
              <a:rPr lang="tr-TR" dirty="0" smtClean="0"/>
              <a:t> S-</a:t>
            </a:r>
            <a:r>
              <a:rPr lang="tr-TR" dirty="0" err="1" smtClean="0"/>
              <a:t>konjugatlar</a:t>
            </a:r>
            <a:r>
              <a:rPr lang="tr-TR" dirty="0" smtClean="0"/>
              <a:t> oluşturur.</a:t>
            </a:r>
          </a:p>
          <a:p>
            <a:endParaRPr lang="tr-TR" dirty="0" smtClean="0"/>
          </a:p>
          <a:p>
            <a:r>
              <a:rPr lang="tr-TR" dirty="0" smtClean="0"/>
              <a:t>Reaksiyon </a:t>
            </a:r>
            <a:r>
              <a:rPr lang="tr-TR" dirty="0" err="1" smtClean="0"/>
              <a:t>glutatyon</a:t>
            </a:r>
            <a:r>
              <a:rPr lang="tr-TR" dirty="0" smtClean="0"/>
              <a:t> S-</a:t>
            </a:r>
            <a:r>
              <a:rPr lang="tr-TR" dirty="0" err="1" smtClean="0"/>
              <a:t>transferaz</a:t>
            </a:r>
            <a:r>
              <a:rPr lang="tr-TR" dirty="0" smtClean="0"/>
              <a:t> tarafından katalizlenir. 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8066" name="Picture 2" descr="glutathion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0688"/>
            <a:ext cx="9144001" cy="4934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0418" name="Picture 2" descr="GST transpher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00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Faz II metabolizmasındaki rolüne ilaveten, </a:t>
            </a:r>
            <a:r>
              <a:rPr lang="tr-TR" dirty="0" err="1" smtClean="0"/>
              <a:t>glutatyon</a:t>
            </a:r>
            <a:r>
              <a:rPr lang="tr-TR" dirty="0" smtClean="0"/>
              <a:t>, birçok başka fonksiyona da sahiptir: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 Hidrojen </a:t>
            </a:r>
            <a:r>
              <a:rPr lang="tr-TR" dirty="0" err="1" smtClean="0"/>
              <a:t>peroksitin</a:t>
            </a:r>
            <a:r>
              <a:rPr lang="tr-TR" dirty="0" smtClean="0"/>
              <a:t> suya indirgenmesi için, </a:t>
            </a:r>
            <a:r>
              <a:rPr lang="tr-TR" dirty="0" err="1" smtClean="0"/>
              <a:t>glutatyon</a:t>
            </a:r>
            <a:r>
              <a:rPr lang="tr-TR" dirty="0" smtClean="0"/>
              <a:t> </a:t>
            </a:r>
            <a:r>
              <a:rPr lang="tr-TR" dirty="0" err="1" smtClean="0"/>
              <a:t>peroksidaz</a:t>
            </a:r>
            <a:r>
              <a:rPr lang="tr-TR" dirty="0" smtClean="0"/>
              <a:t> (</a:t>
            </a:r>
            <a:r>
              <a:rPr lang="tr-TR" dirty="0" err="1" smtClean="0"/>
              <a:t>GPx</a:t>
            </a:r>
            <a:r>
              <a:rPr lang="tr-TR" dirty="0" smtClean="0"/>
              <a:t>) tarafından katalizlenen reaksiyonda, bir indirgeyici olarak görev alır.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 Önemli bir </a:t>
            </a:r>
            <a:r>
              <a:rPr lang="tr-TR" dirty="0" err="1" smtClean="0"/>
              <a:t>intrasellüler</a:t>
            </a:r>
            <a:r>
              <a:rPr lang="tr-TR" dirty="0" smtClean="0"/>
              <a:t> antioksidandır.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Enzimlerin –SH gruplarının indirgenmiş konumda kalmasına yardım eder.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GGT enziminin katalizlediği bir reaksiyon ile amino asitlerden, </a:t>
            </a:r>
            <a:r>
              <a:rPr lang="el-GR" dirty="0" smtClean="0"/>
              <a:t>γ</a:t>
            </a:r>
            <a:r>
              <a:rPr lang="tr-TR" dirty="0" smtClean="0"/>
              <a:t>-</a:t>
            </a:r>
            <a:r>
              <a:rPr lang="tr-TR" dirty="0" err="1" smtClean="0"/>
              <a:t>glutamil</a:t>
            </a:r>
            <a:r>
              <a:rPr lang="tr-TR" dirty="0" smtClean="0"/>
              <a:t> amino asitler sentezlenir ve bu yolla amino asitler hücre </a:t>
            </a:r>
            <a:r>
              <a:rPr lang="tr-TR" dirty="0" err="1" smtClean="0"/>
              <a:t>membranından</a:t>
            </a:r>
            <a:r>
              <a:rPr lang="tr-TR" dirty="0" smtClean="0"/>
              <a:t> taşınabilir.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0114" name="Picture 2" descr="glutathione peroxid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3353"/>
            <a:ext cx="9144000" cy="322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Sitokrom</a:t>
            </a:r>
            <a:r>
              <a:rPr lang="tr-TR" dirty="0" smtClean="0"/>
              <a:t> P450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Temel reaksiyon, </a:t>
            </a:r>
            <a:r>
              <a:rPr lang="tr-TR" dirty="0" err="1" smtClean="0"/>
              <a:t>hidroksilasyondur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Hidroksilasyon</a:t>
            </a:r>
            <a:r>
              <a:rPr lang="tr-TR" dirty="0" smtClean="0"/>
              <a:t>, her zaman olmasa da, bir ilacın etkisini sonlandırabilir. </a:t>
            </a:r>
          </a:p>
          <a:p>
            <a:endParaRPr lang="tr-TR" dirty="0" smtClean="0"/>
          </a:p>
          <a:p>
            <a:r>
              <a:rPr lang="tr-TR" dirty="0" err="1" smtClean="0"/>
              <a:t>Hidroksilasyona</a:t>
            </a:r>
            <a:r>
              <a:rPr lang="tr-TR" dirty="0" smtClean="0"/>
              <a:t> ilaveten, </a:t>
            </a:r>
            <a:r>
              <a:rPr lang="tr-TR" dirty="0" err="1" smtClean="0"/>
              <a:t>sitokrom</a:t>
            </a:r>
            <a:r>
              <a:rPr lang="tr-TR" dirty="0" smtClean="0"/>
              <a:t> P450 enzimleri,</a:t>
            </a:r>
          </a:p>
          <a:p>
            <a:pPr lvl="1"/>
            <a:r>
              <a:rPr lang="tr-TR" dirty="0" err="1" smtClean="0"/>
              <a:t>deaminasyon</a:t>
            </a:r>
            <a:endParaRPr lang="tr-TR" dirty="0" smtClean="0"/>
          </a:p>
          <a:p>
            <a:pPr lvl="1"/>
            <a:r>
              <a:rPr lang="tr-TR" dirty="0" err="1" smtClean="0"/>
              <a:t>dehalojenasyon</a:t>
            </a:r>
            <a:endParaRPr lang="tr-TR" dirty="0" smtClean="0"/>
          </a:p>
          <a:p>
            <a:pPr lvl="1"/>
            <a:r>
              <a:rPr lang="tr-TR" dirty="0" err="1" smtClean="0"/>
              <a:t>desülfürasyon</a:t>
            </a:r>
            <a:endParaRPr lang="tr-TR" dirty="0" smtClean="0"/>
          </a:p>
          <a:p>
            <a:pPr lvl="1"/>
            <a:r>
              <a:rPr lang="tr-TR" dirty="0" err="1" smtClean="0"/>
              <a:t>epoksidasyon</a:t>
            </a:r>
            <a:endParaRPr lang="tr-TR" dirty="0" smtClean="0"/>
          </a:p>
          <a:p>
            <a:pPr lvl="1"/>
            <a:r>
              <a:rPr lang="tr-TR" dirty="0" err="1" smtClean="0"/>
              <a:t>peroksijenasyon</a:t>
            </a:r>
            <a:endParaRPr lang="tr-TR" dirty="0" smtClean="0"/>
          </a:p>
          <a:p>
            <a:pPr lvl="1"/>
            <a:r>
              <a:rPr lang="tr-TR" dirty="0" smtClean="0"/>
              <a:t>redüksiyon</a:t>
            </a:r>
          </a:p>
          <a:p>
            <a:pPr lvl="1">
              <a:buNone/>
            </a:pPr>
            <a:r>
              <a:rPr lang="tr-TR" dirty="0" smtClean="0"/>
              <a:t>reaksiyonlarını da katalizleyebilir.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GSSG</a:t>
            </a:r>
            <a:endParaRPr lang="tr-TR" dirty="0"/>
          </a:p>
        </p:txBody>
      </p:sp>
      <p:pic>
        <p:nvPicPr>
          <p:cNvPr id="89090" name="Picture 2" descr="https://upload.wikimedia.org/wikipedia/commons/thumb/c/cb/Glutathione_disulfide.svg/640px-Glutathione_disulfid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32863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Asetilasyon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4248472" cy="4925144"/>
          </a:xfrm>
        </p:spPr>
        <p:txBody>
          <a:bodyPr/>
          <a:lstStyle/>
          <a:p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donörü</a:t>
            </a:r>
            <a:r>
              <a:rPr lang="tr-TR" dirty="0" smtClean="0"/>
              <a:t> olarak </a:t>
            </a:r>
            <a:r>
              <a:rPr lang="tr-TR" dirty="0" err="1" smtClean="0"/>
              <a:t>asetil</a:t>
            </a:r>
            <a:r>
              <a:rPr lang="tr-TR" dirty="0" smtClean="0"/>
              <a:t>-</a:t>
            </a:r>
            <a:r>
              <a:rPr lang="tr-TR" dirty="0" err="1" smtClean="0"/>
              <a:t>CoA</a:t>
            </a:r>
            <a:r>
              <a:rPr lang="tr-TR" dirty="0" smtClean="0"/>
              <a:t> kullanılır.</a:t>
            </a:r>
          </a:p>
          <a:p>
            <a:endParaRPr lang="tr-TR" dirty="0" smtClean="0"/>
          </a:p>
          <a:p>
            <a:r>
              <a:rPr lang="tr-TR" dirty="0" smtClean="0"/>
              <a:t>Reaksiyon </a:t>
            </a:r>
            <a:r>
              <a:rPr lang="tr-TR" dirty="0" err="1" smtClean="0"/>
              <a:t>asetiltransferazlar</a:t>
            </a:r>
            <a:r>
              <a:rPr lang="tr-TR" dirty="0" smtClean="0"/>
              <a:t> tarafından katalizlenir.</a:t>
            </a:r>
            <a:endParaRPr lang="tr-T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156" y="1340767"/>
            <a:ext cx="4416843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Koenzim</a:t>
            </a:r>
            <a:r>
              <a:rPr lang="tr-TR" dirty="0" smtClean="0"/>
              <a:t> A (</a:t>
            </a:r>
            <a:r>
              <a:rPr lang="tr-TR" dirty="0" err="1" smtClean="0"/>
              <a:t>CoA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91138" name="Picture 2" descr="https://upload.wikimedia.org/wikipedia/commons/thumb/e/e9/Coenzym_A.svg/640px-Coenzym_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55063" t="23250" r="3430" b="43281"/>
          <a:stretch>
            <a:fillRect/>
          </a:stretch>
        </p:blipFill>
        <p:spPr bwMode="auto">
          <a:xfrm>
            <a:off x="0" y="1052736"/>
            <a:ext cx="9144000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Örnek; tüberküloz tedavisinde kullanılan </a:t>
            </a:r>
            <a:r>
              <a:rPr lang="tr-TR" dirty="0" err="1" smtClean="0"/>
              <a:t>izoniazid</a:t>
            </a:r>
            <a:r>
              <a:rPr lang="tr-TR" dirty="0" smtClean="0"/>
              <a:t> ilacının, </a:t>
            </a:r>
            <a:r>
              <a:rPr lang="tr-TR" dirty="0" err="1" smtClean="0"/>
              <a:t>asetilasyonu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83970" name="Picture 2" descr="isoniazid acetyl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50076" b="3669"/>
          <a:stretch>
            <a:fillRect/>
          </a:stretch>
        </p:blipFill>
        <p:spPr bwMode="auto">
          <a:xfrm>
            <a:off x="2339752" y="2852936"/>
            <a:ext cx="4320480" cy="3548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Asetiltransferazla</a:t>
            </a:r>
            <a:r>
              <a:rPr lang="tr-TR" sz="3600" dirty="0" smtClean="0"/>
              <a:t> ilgili </a:t>
            </a:r>
            <a:r>
              <a:rPr lang="tr-TR" sz="3600" dirty="0" err="1" smtClean="0"/>
              <a:t>polimorfizmler</a:t>
            </a:r>
            <a:r>
              <a:rPr lang="tr-TR" sz="3600" dirty="0" smtClean="0"/>
              <a:t> nedeniyle, bazı kişiler hızlı </a:t>
            </a:r>
            <a:r>
              <a:rPr lang="tr-TR" sz="3600" dirty="0" err="1" smtClean="0"/>
              <a:t>asetilatör</a:t>
            </a:r>
            <a:r>
              <a:rPr lang="tr-TR" sz="3600" dirty="0" smtClean="0"/>
              <a:t> iken; bazıları yavaş </a:t>
            </a:r>
            <a:r>
              <a:rPr lang="tr-TR" sz="3600" dirty="0" err="1" smtClean="0"/>
              <a:t>asetilatördür</a:t>
            </a:r>
            <a:r>
              <a:rPr lang="tr-TR" sz="3600" dirty="0" smtClean="0"/>
              <a:t>.</a:t>
            </a:r>
          </a:p>
          <a:p>
            <a:endParaRPr lang="tr-TR" sz="3600" dirty="0" smtClean="0"/>
          </a:p>
          <a:p>
            <a:r>
              <a:rPr lang="tr-TR" sz="3600" dirty="0" smtClean="0"/>
              <a:t>Yavaş </a:t>
            </a:r>
            <a:r>
              <a:rPr lang="tr-TR" sz="3600" dirty="0" err="1" smtClean="0"/>
              <a:t>asetilatörlerde</a:t>
            </a:r>
            <a:r>
              <a:rPr lang="tr-TR" sz="3600" dirty="0" smtClean="0"/>
              <a:t>, </a:t>
            </a:r>
            <a:r>
              <a:rPr lang="tr-TR" sz="3600" dirty="0" err="1" smtClean="0"/>
              <a:t>izoniazidin</a:t>
            </a:r>
            <a:r>
              <a:rPr lang="tr-TR" sz="3600" dirty="0" smtClean="0"/>
              <a:t> </a:t>
            </a:r>
            <a:r>
              <a:rPr lang="tr-TR" sz="3600" dirty="0" err="1" smtClean="0"/>
              <a:t>toksik</a:t>
            </a:r>
            <a:r>
              <a:rPr lang="tr-TR" sz="3600" dirty="0" smtClean="0"/>
              <a:t> etkiler gösterme riski daha yüksektir.</a:t>
            </a:r>
            <a:endParaRPr lang="tr-TR" sz="3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Metilasyon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r>
              <a:rPr lang="tr-TR" sz="3600" dirty="0" smtClean="0"/>
              <a:t>Bazı </a:t>
            </a:r>
            <a:r>
              <a:rPr lang="tr-TR" sz="3600" dirty="0" err="1" smtClean="0"/>
              <a:t>ksenobiyotikler</a:t>
            </a:r>
            <a:r>
              <a:rPr lang="tr-TR" sz="3600" dirty="0" smtClean="0"/>
              <a:t>, </a:t>
            </a:r>
            <a:r>
              <a:rPr lang="tr-TR" sz="3600" dirty="0" err="1" smtClean="0"/>
              <a:t>metiltransferazlar</a:t>
            </a:r>
            <a:r>
              <a:rPr lang="tr-TR" sz="3600" dirty="0" smtClean="0"/>
              <a:t> tarafından </a:t>
            </a:r>
            <a:r>
              <a:rPr lang="tr-TR" sz="3600" dirty="0" err="1" smtClean="0"/>
              <a:t>metilasyona</a:t>
            </a:r>
            <a:r>
              <a:rPr lang="tr-TR" sz="3600" dirty="0" smtClean="0"/>
              <a:t> uğrar.</a:t>
            </a:r>
          </a:p>
          <a:p>
            <a:endParaRPr lang="tr-TR" sz="3600" dirty="0" smtClean="0"/>
          </a:p>
          <a:p>
            <a:r>
              <a:rPr lang="tr-TR" sz="3600" dirty="0" smtClean="0"/>
              <a:t>Metil </a:t>
            </a:r>
            <a:r>
              <a:rPr lang="tr-TR" sz="3600" dirty="0" err="1" smtClean="0"/>
              <a:t>donörü</a:t>
            </a:r>
            <a:r>
              <a:rPr lang="tr-TR" sz="3600" dirty="0" smtClean="0"/>
              <a:t> olarak S-</a:t>
            </a:r>
            <a:r>
              <a:rPr lang="tr-TR" sz="3600" dirty="0" err="1" smtClean="0"/>
              <a:t>adenozil</a:t>
            </a:r>
            <a:r>
              <a:rPr lang="tr-TR" sz="3600" dirty="0" smtClean="0"/>
              <a:t>-</a:t>
            </a:r>
            <a:r>
              <a:rPr lang="tr-TR" sz="3600" dirty="0" err="1" smtClean="0"/>
              <a:t>metiyonin</a:t>
            </a:r>
            <a:r>
              <a:rPr lang="tr-TR" sz="3600" dirty="0" smtClean="0"/>
              <a:t> (SAM) kullanılır.</a:t>
            </a:r>
            <a:endParaRPr lang="tr-TR" sz="3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S-</a:t>
            </a:r>
            <a:r>
              <a:rPr lang="tr-TR" dirty="0" err="1" smtClean="0"/>
              <a:t>adenozil</a:t>
            </a:r>
            <a:r>
              <a:rPr lang="tr-TR" dirty="0" smtClean="0"/>
              <a:t> </a:t>
            </a:r>
            <a:r>
              <a:rPr lang="tr-TR" dirty="0" err="1" smtClean="0"/>
              <a:t>metionin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5234" name="Picture 2" descr="https://upload.wikimedia.org/wikipedia/commons/thumb/a/a7/S-Adenosyl-L-methionin.svg/220px-S-Adenosyl-L-methion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336704" cy="380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5375" r="18372"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Ksenobiyotik</a:t>
            </a:r>
            <a:r>
              <a:rPr lang="tr-TR" dirty="0" smtClean="0"/>
              <a:t> metabolizmasından sorumlu enzimlerin aktiviteleri, canlı türüne, kişiden kişiye, yaşa ve cinsiyete göre değişkenlik gösterebilir.</a:t>
            </a:r>
          </a:p>
          <a:p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 err="1" smtClean="0"/>
              <a:t>ksenobiyotiğin</a:t>
            </a:r>
            <a:r>
              <a:rPr lang="tr-TR" dirty="0" smtClean="0"/>
              <a:t> </a:t>
            </a:r>
            <a:r>
              <a:rPr lang="tr-TR" dirty="0" err="1" smtClean="0"/>
              <a:t>toksisitesi</a:t>
            </a:r>
            <a:r>
              <a:rPr lang="tr-TR" dirty="0" smtClean="0"/>
              <a:t> ya da </a:t>
            </a:r>
            <a:r>
              <a:rPr lang="tr-TR" dirty="0" err="1" smtClean="0"/>
              <a:t>karsinojenisitesi</a:t>
            </a:r>
            <a:r>
              <a:rPr lang="tr-TR" dirty="0" smtClean="0"/>
              <a:t>, deney hayvanında farklı, insanlarda farklı olabilir. </a:t>
            </a:r>
          </a:p>
          <a:p>
            <a:endParaRPr lang="tr-TR" dirty="0" smtClean="0"/>
          </a:p>
          <a:p>
            <a:r>
              <a:rPr lang="tr-TR" dirty="0" smtClean="0"/>
              <a:t>Siroz gibi hastalıklarda, ilaç metabolizmasından sorumlu enzimlerin aktiviteleri değişebilir.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Bazı durumlarda Faz I </a:t>
            </a:r>
            <a:r>
              <a:rPr lang="tr-TR" dirty="0" err="1" smtClean="0"/>
              <a:t>metabolik</a:t>
            </a:r>
            <a:r>
              <a:rPr lang="tr-TR" dirty="0" smtClean="0"/>
              <a:t> reaksiyonları, </a:t>
            </a:r>
            <a:r>
              <a:rPr lang="tr-TR" dirty="0" err="1" smtClean="0"/>
              <a:t>inaktif</a:t>
            </a:r>
            <a:r>
              <a:rPr lang="tr-TR" dirty="0" smtClean="0"/>
              <a:t> bileşikleri, biyolojik olarak aktif bileşiklere dönüştürür. Bu tip durumlarda, öncül </a:t>
            </a:r>
            <a:r>
              <a:rPr lang="tr-TR" dirty="0" err="1" smtClean="0"/>
              <a:t>ksenobiyotik</a:t>
            </a:r>
            <a:r>
              <a:rPr lang="tr-TR" dirty="0" smtClean="0"/>
              <a:t> genellikle </a:t>
            </a:r>
            <a:r>
              <a:rPr lang="tr-TR" dirty="0" err="1" smtClean="0"/>
              <a:t>proilaç</a:t>
            </a:r>
            <a:r>
              <a:rPr lang="tr-TR" dirty="0" smtClean="0"/>
              <a:t> veya </a:t>
            </a:r>
            <a:r>
              <a:rPr lang="tr-TR" dirty="0" err="1" smtClean="0"/>
              <a:t>prokarsinojen</a:t>
            </a:r>
            <a:r>
              <a:rPr lang="tr-TR" dirty="0" smtClean="0"/>
              <a:t> gibi isimlerle anılır.</a:t>
            </a:r>
          </a:p>
          <a:p>
            <a:endParaRPr lang="tr-TR" dirty="0" smtClean="0"/>
          </a:p>
          <a:p>
            <a:r>
              <a:rPr lang="tr-TR" dirty="0" smtClean="0"/>
              <a:t>Nadir olarak, </a:t>
            </a:r>
            <a:r>
              <a:rPr lang="tr-TR" dirty="0" err="1" smtClean="0"/>
              <a:t>konjugasyon</a:t>
            </a:r>
            <a:r>
              <a:rPr lang="tr-TR" dirty="0" smtClean="0"/>
              <a:t> reaksiyonları sonucu biyolojik aktivitenin arttığı da olur.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54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Ksenobiyotik</a:t>
            </a:r>
            <a:r>
              <a:rPr lang="tr-TR" dirty="0" smtClean="0"/>
              <a:t> Metabolizmasına Dair Bazı Örnekler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Fenobarbital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Varfarin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Asetaminofen</a:t>
            </a:r>
            <a:r>
              <a:rPr lang="tr-TR" dirty="0" smtClean="0"/>
              <a:t> (</a:t>
            </a:r>
            <a:r>
              <a:rPr lang="tr-TR" dirty="0" err="1" smtClean="0"/>
              <a:t>Parasetamol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err="1" smtClean="0"/>
              <a:t>Diklofenak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Phenobarbital</a:t>
            </a:r>
            <a:endParaRPr lang="tr-TR" dirty="0" smtClean="0"/>
          </a:p>
          <a:p>
            <a:pPr lvl="1"/>
            <a:r>
              <a:rPr lang="en-US" dirty="0" smtClean="0"/>
              <a:t>sleep-inducing and anti-epileptic activity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en-US" dirty="0" smtClean="0"/>
              <a:t>quite hydrophobic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en-US" dirty="0" smtClean="0"/>
              <a:t>Phenobarbital as such is not amenable to conjugation reactions. This problem is overcome by a </a:t>
            </a:r>
            <a:r>
              <a:rPr lang="en-US" dirty="0" err="1" smtClean="0"/>
              <a:t>cytochrome</a:t>
            </a:r>
            <a:r>
              <a:rPr lang="en-US" dirty="0" smtClean="0"/>
              <a:t> P450 enzyme, which introduces a hydroxyl group into the molecule.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en-US" dirty="0" smtClean="0"/>
              <a:t>This hydroxyl group is then conjugated with either </a:t>
            </a:r>
            <a:r>
              <a:rPr lang="en-US" dirty="0" err="1" smtClean="0"/>
              <a:t>glucuronic</a:t>
            </a:r>
            <a:r>
              <a:rPr lang="en-US" dirty="0" smtClean="0"/>
              <a:t> acid or sulfate. Both of these metabolites are sufficiently polar and are effectively excreted through the kidneys.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91683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4212" name="Picture 4" descr="http://watcut.uwaterloo.ca/webnotes/Metabolism/graphics/phenobarbital2pic-b33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37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r>
              <a:rPr lang="tr-TR" dirty="0" err="1" smtClean="0"/>
              <a:t>Varfarin</a:t>
            </a:r>
            <a:r>
              <a:rPr lang="tr-TR" dirty="0" smtClean="0"/>
              <a:t> (COUMADİN) </a:t>
            </a:r>
            <a:r>
              <a:rPr lang="tr-TR" dirty="0" smtClean="0"/>
              <a:t>karaciğer </a:t>
            </a:r>
            <a:r>
              <a:rPr lang="tr-TR" dirty="0" err="1" smtClean="0"/>
              <a:t>mikrozomal</a:t>
            </a:r>
            <a:r>
              <a:rPr lang="tr-TR" dirty="0" smtClean="0"/>
              <a:t> enzimleri (</a:t>
            </a:r>
            <a:r>
              <a:rPr lang="tr-TR" dirty="0" err="1" smtClean="0"/>
              <a:t>sitokrom</a:t>
            </a:r>
            <a:r>
              <a:rPr lang="tr-TR" dirty="0" smtClean="0"/>
              <a:t> P-450) tarafından </a:t>
            </a:r>
            <a:r>
              <a:rPr lang="tr-TR" dirty="0" err="1" smtClean="0"/>
              <a:t>steroselektif</a:t>
            </a:r>
            <a:r>
              <a:rPr lang="tr-TR" dirty="0" smtClean="0"/>
              <a:t> olarak </a:t>
            </a:r>
            <a:r>
              <a:rPr lang="tr-TR" dirty="0" err="1" smtClean="0"/>
              <a:t>inaktif</a:t>
            </a:r>
            <a:r>
              <a:rPr lang="tr-TR" dirty="0" smtClean="0"/>
              <a:t> </a:t>
            </a:r>
            <a:r>
              <a:rPr lang="tr-TR" dirty="0" err="1" smtClean="0"/>
              <a:t>hidroksilat</a:t>
            </a:r>
            <a:r>
              <a:rPr lang="tr-TR" dirty="0" smtClean="0"/>
              <a:t> </a:t>
            </a:r>
            <a:r>
              <a:rPr lang="tr-TR" dirty="0" err="1" smtClean="0"/>
              <a:t>metabolitlerine</a:t>
            </a:r>
            <a:r>
              <a:rPr lang="tr-TR" dirty="0" smtClean="0"/>
              <a:t> (</a:t>
            </a:r>
            <a:r>
              <a:rPr lang="tr-TR" dirty="0" err="1" smtClean="0"/>
              <a:t>predominant</a:t>
            </a:r>
            <a:r>
              <a:rPr lang="tr-TR" dirty="0" smtClean="0"/>
              <a:t> yol) ve </a:t>
            </a:r>
            <a:r>
              <a:rPr lang="tr-TR" dirty="0" err="1" smtClean="0"/>
              <a:t>redüktazlar</a:t>
            </a:r>
            <a:r>
              <a:rPr lang="tr-TR" dirty="0" smtClean="0"/>
              <a:t> tarafından indirgenmiş </a:t>
            </a:r>
            <a:r>
              <a:rPr lang="tr-TR" dirty="0" err="1" smtClean="0"/>
              <a:t>metabolitlerine</a:t>
            </a:r>
            <a:r>
              <a:rPr lang="tr-TR" dirty="0" smtClean="0"/>
              <a:t> (</a:t>
            </a:r>
            <a:r>
              <a:rPr lang="tr-TR" dirty="0" err="1" smtClean="0"/>
              <a:t>varfarin</a:t>
            </a:r>
            <a:r>
              <a:rPr lang="tr-TR" dirty="0" smtClean="0"/>
              <a:t> alkolleri) </a:t>
            </a:r>
            <a:r>
              <a:rPr lang="tr-TR" dirty="0" err="1" smtClean="0"/>
              <a:t>metabolize</a:t>
            </a:r>
            <a:r>
              <a:rPr lang="tr-TR" dirty="0" smtClean="0"/>
              <a:t> edilir.</a:t>
            </a:r>
          </a:p>
          <a:p>
            <a:endParaRPr lang="tr-TR" dirty="0" smtClean="0"/>
          </a:p>
          <a:p>
            <a:r>
              <a:rPr lang="tr-TR" dirty="0" err="1" smtClean="0"/>
              <a:t>Metabolitler</a:t>
            </a:r>
            <a:r>
              <a:rPr lang="tr-TR" dirty="0" smtClean="0"/>
              <a:t> </a:t>
            </a:r>
            <a:r>
              <a:rPr lang="tr-TR" dirty="0" smtClean="0"/>
              <a:t>prensip olarak idrarla ve az bir miktarda safrayla atılır.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Warfarin</a:t>
            </a:r>
            <a:r>
              <a:rPr lang="en-US" dirty="0" smtClean="0"/>
              <a:t> is metabolized by hepatic </a:t>
            </a:r>
            <a:r>
              <a:rPr lang="en-US" dirty="0" err="1" smtClean="0"/>
              <a:t>cytochrome</a:t>
            </a:r>
            <a:r>
              <a:rPr lang="en-US" dirty="0" smtClean="0"/>
              <a:t> P450 </a:t>
            </a:r>
            <a:r>
              <a:rPr lang="en-US" dirty="0" err="1" smtClean="0"/>
              <a:t>microsomal</a:t>
            </a:r>
            <a:r>
              <a:rPr lang="en-US" dirty="0" smtClean="0"/>
              <a:t> enzymes. In man, the main metabolites of </a:t>
            </a:r>
            <a:r>
              <a:rPr lang="en-US" dirty="0" err="1" smtClean="0"/>
              <a:t>warfarin</a:t>
            </a:r>
            <a:r>
              <a:rPr lang="en-US" dirty="0" smtClean="0"/>
              <a:t>, found in the urine, include 6- and 7- </a:t>
            </a:r>
            <a:r>
              <a:rPr lang="en-US" dirty="0" err="1" smtClean="0"/>
              <a:t>hydroxywarfarin</a:t>
            </a:r>
            <a:r>
              <a:rPr lang="en-US" dirty="0" smtClean="0"/>
              <a:t> and two aliphatic side-chain </a:t>
            </a:r>
            <a:r>
              <a:rPr lang="en-US" dirty="0" smtClean="0"/>
              <a:t>alcohols.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Excretion: the metabolites mentioned above are conjugated with </a:t>
            </a:r>
            <a:r>
              <a:rPr lang="en-US" dirty="0" err="1" smtClean="0"/>
              <a:t>glucuronic</a:t>
            </a:r>
            <a:r>
              <a:rPr lang="en-US" dirty="0" smtClean="0"/>
              <a:t> acid, and excreted in the urine and </a:t>
            </a:r>
            <a:r>
              <a:rPr lang="en-US" dirty="0" smtClean="0"/>
              <a:t>feces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6258" name="Picture 2" descr="acetaminophen p450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9330" name="Picture 2" descr="acetaminophen p450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0368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31236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Diclofenac</a:t>
            </a:r>
            <a:r>
              <a:rPr lang="tr-TR" dirty="0" smtClean="0"/>
              <a:t> (</a:t>
            </a:r>
            <a:r>
              <a:rPr lang="tr-TR" dirty="0" err="1" smtClean="0"/>
              <a:t>Diclomec</a:t>
            </a:r>
            <a:r>
              <a:rPr lang="tr-TR" dirty="0" smtClean="0"/>
              <a:t>, </a:t>
            </a:r>
            <a:r>
              <a:rPr lang="tr-TR" dirty="0" err="1" smtClean="0"/>
              <a:t>Dikloron</a:t>
            </a:r>
            <a:r>
              <a:rPr lang="tr-TR" dirty="0" smtClean="0"/>
              <a:t>, </a:t>
            </a:r>
            <a:r>
              <a:rPr lang="tr-TR" dirty="0" err="1" smtClean="0"/>
              <a:t>Voltaren</a:t>
            </a:r>
            <a:r>
              <a:rPr lang="tr-TR" dirty="0" smtClean="0"/>
              <a:t>)</a:t>
            </a:r>
            <a:r>
              <a:rPr lang="en-US" dirty="0" smtClean="0"/>
              <a:t> is a </a:t>
            </a:r>
            <a:r>
              <a:rPr lang="en-US" dirty="0" err="1" smtClean="0"/>
              <a:t>nonsteroidal</a:t>
            </a:r>
            <a:r>
              <a:rPr lang="en-US" dirty="0" smtClean="0"/>
              <a:t> anti-inflammatory drug (NSAID) taken or applied </a:t>
            </a:r>
            <a:r>
              <a:rPr lang="en-US" dirty="0" smtClean="0"/>
              <a:t>to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tr-TR" dirty="0" smtClean="0"/>
              <a:t>	</a:t>
            </a:r>
          </a:p>
          <a:p>
            <a:pPr lvl="1"/>
            <a:r>
              <a:rPr lang="en-US" b="1" dirty="0" smtClean="0"/>
              <a:t>reduce</a:t>
            </a:r>
            <a:r>
              <a:rPr lang="en-US" b="1" dirty="0" smtClean="0"/>
              <a:t> inflammation</a:t>
            </a:r>
            <a:r>
              <a:rPr lang="en-US" dirty="0" smtClean="0"/>
              <a:t> and </a:t>
            </a:r>
            <a:r>
              <a:rPr lang="en-US" dirty="0" smtClean="0"/>
              <a:t>as</a:t>
            </a:r>
            <a:endParaRPr lang="tr-TR" dirty="0" smtClean="0"/>
          </a:p>
          <a:p>
            <a:pPr lvl="1"/>
            <a:r>
              <a:rPr lang="en-US" dirty="0" smtClean="0"/>
              <a:t>an</a:t>
            </a:r>
            <a:r>
              <a:rPr lang="en-US" dirty="0" smtClean="0"/>
              <a:t> </a:t>
            </a:r>
            <a:r>
              <a:rPr lang="en-US" b="1" dirty="0" smtClean="0"/>
              <a:t>analgesic </a:t>
            </a:r>
            <a:r>
              <a:rPr lang="en-US" dirty="0" smtClean="0"/>
              <a:t>reducing pain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 smtClean="0"/>
              <a:t>certain conditions.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metabolites include 4'hydroxy-, 5-hydroxy-, 3'-hydroxy-, 4',5-dihydroxy- and 3'-hydroxy-4'-methoxy-diclofenac.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The major </a:t>
            </a:r>
            <a:r>
              <a:rPr lang="en-US" dirty="0" err="1" smtClean="0"/>
              <a:t>diclofenac</a:t>
            </a:r>
            <a:r>
              <a:rPr lang="en-US" dirty="0" smtClean="0"/>
              <a:t> metabolite, 4'-hydroxy-diclofenac, has very weak pharmacologic activity.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The formation of 4’-hydroxy- </a:t>
            </a:r>
            <a:r>
              <a:rPr lang="en-US" dirty="0" err="1" smtClean="0"/>
              <a:t>diclofenac</a:t>
            </a:r>
            <a:r>
              <a:rPr lang="en-US" dirty="0" smtClean="0"/>
              <a:t> is primarily mediated by CYP2C9.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Both </a:t>
            </a:r>
            <a:r>
              <a:rPr lang="en-US" dirty="0" err="1" smtClean="0"/>
              <a:t>diclofenac</a:t>
            </a:r>
            <a:r>
              <a:rPr lang="en-US" dirty="0" smtClean="0"/>
              <a:t> and its oxidative metabolites undergo </a:t>
            </a:r>
            <a:r>
              <a:rPr lang="en-US" dirty="0" err="1" smtClean="0"/>
              <a:t>glucuronidation</a:t>
            </a:r>
            <a:r>
              <a:rPr lang="en-US" dirty="0" smtClean="0"/>
              <a:t> or </a:t>
            </a:r>
            <a:r>
              <a:rPr lang="en-US" dirty="0" err="1" smtClean="0"/>
              <a:t>sulfation</a:t>
            </a:r>
            <a:r>
              <a:rPr lang="en-US" dirty="0" smtClean="0"/>
              <a:t> followed </a:t>
            </a:r>
            <a:r>
              <a:rPr lang="en-US" dirty="0" smtClean="0"/>
              <a:t>by</a:t>
            </a:r>
            <a:r>
              <a:rPr lang="en-US" dirty="0" smtClean="0"/>
              <a:t> excretion</a:t>
            </a:r>
            <a:r>
              <a:rPr lang="en-US" dirty="0" smtClean="0"/>
              <a:t>.</a:t>
            </a:r>
            <a:endParaRPr lang="tr-T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Sitokrom</a:t>
            </a:r>
            <a:r>
              <a:rPr lang="tr-TR" dirty="0" smtClean="0"/>
              <a:t> P450 (CYP) Reaksiyonları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Faz I metabolizmasının ana reaksiyonu </a:t>
            </a:r>
            <a:r>
              <a:rPr lang="tr-TR" dirty="0" err="1" smtClean="0"/>
              <a:t>hidroksilasyondur</a:t>
            </a:r>
            <a:r>
              <a:rPr lang="tr-TR" dirty="0" smtClean="0"/>
              <a:t> ve </a:t>
            </a:r>
            <a:r>
              <a:rPr lang="tr-TR" dirty="0" err="1" smtClean="0"/>
              <a:t>sitokrom</a:t>
            </a:r>
            <a:r>
              <a:rPr lang="tr-TR" dirty="0" smtClean="0"/>
              <a:t> P450 enzimleri tarafından katalizlenir.</a:t>
            </a:r>
          </a:p>
          <a:p>
            <a:endParaRPr lang="tr-TR" dirty="0" smtClean="0"/>
          </a:p>
          <a:p>
            <a:r>
              <a:rPr lang="tr-TR" dirty="0" smtClean="0"/>
              <a:t>İnsan genomunda en az 57 tane </a:t>
            </a:r>
            <a:r>
              <a:rPr lang="tr-TR" dirty="0" err="1" smtClean="0"/>
              <a:t>sitokrom</a:t>
            </a:r>
            <a:r>
              <a:rPr lang="tr-TR" dirty="0" smtClean="0"/>
              <a:t> P450 geni vardır.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İsimlendirme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tr-TR" dirty="0" err="1" smtClean="0"/>
              <a:t>Sito</a:t>
            </a:r>
            <a:r>
              <a:rPr lang="tr-TR" dirty="0" smtClean="0"/>
              <a:t>-krom: hücresel pigment</a:t>
            </a:r>
          </a:p>
          <a:p>
            <a:pPr lvl="1"/>
            <a:r>
              <a:rPr lang="tr-TR" dirty="0" smtClean="0"/>
              <a:t>P450 enzimleri hem içerir (</a:t>
            </a:r>
            <a:r>
              <a:rPr lang="tr-TR" dirty="0" err="1" smtClean="0"/>
              <a:t>hemoprotein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İndirgenmiş durumda karbon monoksite maruz kaldıklarında, 450 </a:t>
            </a:r>
            <a:r>
              <a:rPr lang="tr-TR" dirty="0" err="1" smtClean="0"/>
              <a:t>nm’de</a:t>
            </a:r>
            <a:r>
              <a:rPr lang="tr-TR" dirty="0" smtClean="0"/>
              <a:t> maksimum </a:t>
            </a:r>
            <a:r>
              <a:rPr lang="tr-TR" dirty="0" err="1" smtClean="0"/>
              <a:t>absorpsiyon</a:t>
            </a:r>
            <a:r>
              <a:rPr lang="tr-TR" dirty="0" smtClean="0"/>
              <a:t> verdiklerinden dolayı “P450” olarak isimlendirilmiştir.</a:t>
            </a:r>
          </a:p>
          <a:p>
            <a:pPr lvl="1"/>
            <a:r>
              <a:rPr lang="tr-TR" sz="3200" b="1" dirty="0" smtClean="0"/>
              <a:t>P</a:t>
            </a:r>
            <a:r>
              <a:rPr lang="tr-TR" dirty="0" smtClean="0"/>
              <a:t>igment at </a:t>
            </a:r>
            <a:r>
              <a:rPr lang="tr-TR" sz="3200" b="1" dirty="0" smtClean="0"/>
              <a:t>450</a:t>
            </a:r>
            <a:r>
              <a:rPr lang="tr-TR" dirty="0" smtClean="0"/>
              <a:t> </a:t>
            </a:r>
            <a:r>
              <a:rPr lang="tr-TR" dirty="0" err="1" smtClean="0"/>
              <a:t>nm</a:t>
            </a:r>
            <a:r>
              <a:rPr lang="tr-TR" dirty="0" smtClean="0"/>
              <a:t> =  </a:t>
            </a:r>
            <a:r>
              <a:rPr lang="tr-TR" sz="3200" b="1" dirty="0" smtClean="0"/>
              <a:t>P450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1887</Words>
  <Application>Microsoft Office PowerPoint</Application>
  <PresentationFormat>Ekran Gösterisi (4:3)</PresentationFormat>
  <Paragraphs>297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0" baseType="lpstr">
      <vt:lpstr>Ofis Teması</vt:lpstr>
      <vt:lpstr>Ksenobiyotiklerin Metabolizması</vt:lpstr>
      <vt:lpstr>Slayt 2</vt:lpstr>
      <vt:lpstr>Slayt 3</vt:lpstr>
      <vt:lpstr>Ksenobiyotik Metabolizmasının  2 Genel Fazı</vt:lpstr>
      <vt:lpstr>Sitokrom P450</vt:lpstr>
      <vt:lpstr>Slayt 6</vt:lpstr>
      <vt:lpstr>Sitokrom P450 (CYP) Reaksiyonları</vt:lpstr>
      <vt:lpstr>Slayt 8</vt:lpstr>
      <vt:lpstr>İsimlendirme</vt:lpstr>
      <vt:lpstr>Slayt 10</vt:lpstr>
      <vt:lpstr>Sınıflandırma</vt:lpstr>
      <vt:lpstr>Slayt 12</vt:lpstr>
      <vt:lpstr>Slayt 13</vt:lpstr>
      <vt:lpstr>Fonksiyon</vt:lpstr>
      <vt:lpstr>Slayt 15</vt:lpstr>
      <vt:lpstr>Slayt 16</vt:lpstr>
      <vt:lpstr>Slayt 17</vt:lpstr>
      <vt:lpstr>Slayt 18</vt:lpstr>
      <vt:lpstr>Mikrozomlar</vt:lpstr>
      <vt:lpstr>Slayt 20</vt:lpstr>
      <vt:lpstr>Slayt 21</vt:lpstr>
      <vt:lpstr>Slayt 22</vt:lpstr>
      <vt:lpstr>Slayt 23</vt:lpstr>
      <vt:lpstr>Slayt 24</vt:lpstr>
      <vt:lpstr>Mikrozomal enzim indüksiyonu yapan ilaçlar </vt:lpstr>
      <vt:lpstr>Mikrozomal enzim inhibisyonu yapan ilaçlar</vt:lpstr>
      <vt:lpstr>Slayt 27</vt:lpstr>
      <vt:lpstr>Slayt 28</vt:lpstr>
      <vt:lpstr>Slayt 29</vt:lpstr>
      <vt:lpstr>Slayt 30</vt:lpstr>
      <vt:lpstr>Slayt 31</vt:lpstr>
      <vt:lpstr>Slayt 32</vt:lpstr>
      <vt:lpstr>Faz II:  Konjugasyon Reaksiyonları</vt:lpstr>
      <vt:lpstr>Başlıca Faz II Reaksiyonları</vt:lpstr>
      <vt:lpstr>Glukuronidasyon</vt:lpstr>
      <vt:lpstr>Slayt 36</vt:lpstr>
      <vt:lpstr>Örnek: Benzoik Asidin Glukuronidasyonu</vt:lpstr>
      <vt:lpstr>Slayt 38</vt:lpstr>
      <vt:lpstr>Diğer Bazı Glukuronidasyon Örnekleri</vt:lpstr>
      <vt:lpstr>Anilin (fenilamin)</vt:lpstr>
      <vt:lpstr>2-Merkaptobenzotiazol</vt:lpstr>
      <vt:lpstr>Sülfasyon</vt:lpstr>
      <vt:lpstr>3'-Phosphoadenosine-5'-phosphosulfate (PAPS)</vt:lpstr>
      <vt:lpstr>Slayt 44</vt:lpstr>
      <vt:lpstr>Glutatyonla Konjugasyon</vt:lpstr>
      <vt:lpstr>Slayt 46</vt:lpstr>
      <vt:lpstr>Slayt 47</vt:lpstr>
      <vt:lpstr>Slayt 48</vt:lpstr>
      <vt:lpstr>Slayt 49</vt:lpstr>
      <vt:lpstr>GSSG</vt:lpstr>
      <vt:lpstr>Asetilasyon</vt:lpstr>
      <vt:lpstr>Koenzim A (CoA)</vt:lpstr>
      <vt:lpstr>Slayt 53</vt:lpstr>
      <vt:lpstr>Slayt 54</vt:lpstr>
      <vt:lpstr>Slayt 55</vt:lpstr>
      <vt:lpstr>Metilasyon</vt:lpstr>
      <vt:lpstr>S-adenozil metionin</vt:lpstr>
      <vt:lpstr>Slayt 58</vt:lpstr>
      <vt:lpstr>Slayt 59</vt:lpstr>
      <vt:lpstr>Slayt 60</vt:lpstr>
      <vt:lpstr>Ksenobiyotik Metabolizmasına Dair Bazı Örnekler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Ksenobiyotiklerin Metabolizması</dc:title>
  <dc:creator>kaüfatih-tıp</dc:creator>
  <cp:lastModifiedBy>kaüfatih-tıp</cp:lastModifiedBy>
  <cp:revision>107</cp:revision>
  <dcterms:created xsi:type="dcterms:W3CDTF">2017-02-05T10:56:03Z</dcterms:created>
  <dcterms:modified xsi:type="dcterms:W3CDTF">2017-02-12T15:46:53Z</dcterms:modified>
</cp:coreProperties>
</file>