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25" r:id="rId13"/>
    <p:sldId id="318" r:id="rId14"/>
    <p:sldId id="326" r:id="rId15"/>
    <p:sldId id="323" r:id="rId16"/>
    <p:sldId id="316" r:id="rId17"/>
    <p:sldId id="259" r:id="rId18"/>
    <p:sldId id="298" r:id="rId19"/>
    <p:sldId id="283" r:id="rId20"/>
    <p:sldId id="327" r:id="rId21"/>
    <p:sldId id="328" r:id="rId22"/>
    <p:sldId id="329" r:id="rId23"/>
    <p:sldId id="261" r:id="rId24"/>
    <p:sldId id="275" r:id="rId25"/>
    <p:sldId id="262" r:id="rId26"/>
    <p:sldId id="279" r:id="rId27"/>
    <p:sldId id="336" r:id="rId28"/>
    <p:sldId id="337" r:id="rId29"/>
    <p:sldId id="289" r:id="rId30"/>
    <p:sldId id="291" r:id="rId31"/>
    <p:sldId id="299" r:id="rId32"/>
    <p:sldId id="301" r:id="rId33"/>
    <p:sldId id="302" r:id="rId34"/>
    <p:sldId id="304" r:id="rId35"/>
    <p:sldId id="303" r:id="rId36"/>
    <p:sldId id="331" r:id="rId37"/>
    <p:sldId id="332" r:id="rId38"/>
    <p:sldId id="333" r:id="rId39"/>
    <p:sldId id="334" r:id="rId40"/>
    <p:sldId id="335" r:id="rId41"/>
    <p:sldId id="305" r:id="rId42"/>
    <p:sldId id="306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22.5.2017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Kemik Doku Biyokimyası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haversian syste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8168"/>
            <a:ext cx="6300192" cy="6866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Kemiğin Biyokimyasal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Kemik, özelleşmiş (</a:t>
            </a:r>
            <a:r>
              <a:rPr lang="tr-TR" dirty="0" err="1" smtClean="0"/>
              <a:t>mineralize</a:t>
            </a:r>
            <a:r>
              <a:rPr lang="tr-TR" dirty="0" smtClean="0"/>
              <a:t>) bir bağ dokusudur. Normalde tip I </a:t>
            </a:r>
            <a:r>
              <a:rPr lang="tr-TR" dirty="0" err="1" smtClean="0"/>
              <a:t>kollajen</a:t>
            </a:r>
            <a:r>
              <a:rPr lang="tr-TR" dirty="0" smtClean="0"/>
              <a:t> içeren diğer dokular bu şekilde </a:t>
            </a:r>
            <a:r>
              <a:rPr lang="tr-TR" dirty="0" err="1" smtClean="0"/>
              <a:t>kalsifiye</a:t>
            </a:r>
            <a:r>
              <a:rPr lang="tr-TR" dirty="0" smtClean="0"/>
              <a:t> olmaz.</a:t>
            </a:r>
          </a:p>
          <a:p>
            <a:endParaRPr lang="tr-TR" dirty="0" smtClean="0"/>
          </a:p>
          <a:p>
            <a:r>
              <a:rPr lang="tr-TR" dirty="0" smtClean="0"/>
              <a:t>Kemik </a:t>
            </a:r>
            <a:r>
              <a:rPr lang="tr-TR" dirty="0" err="1" smtClean="0"/>
              <a:t>matriksi</a:t>
            </a:r>
            <a:r>
              <a:rPr lang="tr-TR" dirty="0" smtClean="0"/>
              <a:t>, hem organik hem de inorganik madde içerir</a:t>
            </a:r>
            <a:r>
              <a:rPr lang="tr-TR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Organik Madde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tr-TR" dirty="0" smtClean="0"/>
              <a:t>Tip I </a:t>
            </a:r>
            <a:r>
              <a:rPr lang="tr-TR" dirty="0" err="1" smtClean="0"/>
              <a:t>kollajen</a:t>
            </a:r>
            <a:r>
              <a:rPr lang="tr-TR" dirty="0" smtClean="0"/>
              <a:t>, organik materyalin %90-95’ini oluşturur. </a:t>
            </a:r>
          </a:p>
          <a:p>
            <a:endParaRPr lang="tr-TR" dirty="0" smtClean="0"/>
          </a:p>
          <a:p>
            <a:r>
              <a:rPr lang="tr-TR" dirty="0" smtClean="0"/>
              <a:t>Bunun dışında diğer </a:t>
            </a:r>
            <a:r>
              <a:rPr lang="tr-TR" dirty="0" err="1" smtClean="0"/>
              <a:t>kollajenler</a:t>
            </a:r>
            <a:r>
              <a:rPr lang="tr-TR" dirty="0" smtClean="0"/>
              <a:t>, </a:t>
            </a:r>
            <a:r>
              <a:rPr lang="tr-TR" dirty="0" smtClean="0"/>
              <a:t>çeşitli </a:t>
            </a:r>
            <a:r>
              <a:rPr lang="tr-TR" dirty="0" err="1" smtClean="0"/>
              <a:t>glikoproteinler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proteoglikanlar</a:t>
            </a:r>
            <a:r>
              <a:rPr lang="tr-TR" dirty="0" smtClean="0"/>
              <a:t> da organik </a:t>
            </a:r>
            <a:r>
              <a:rPr lang="tr-TR" dirty="0" smtClean="0"/>
              <a:t>maddenin yapısına katılır.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İnorganik Madde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İnorganik materyal, temel olarak </a:t>
            </a:r>
            <a:r>
              <a:rPr lang="tr-TR" dirty="0" err="1" smtClean="0"/>
              <a:t>hidroksiapatit</a:t>
            </a:r>
            <a:r>
              <a:rPr lang="tr-TR" dirty="0" smtClean="0"/>
              <a:t> [Ca</a:t>
            </a:r>
            <a:r>
              <a:rPr lang="tr-TR" baseline="-25000" dirty="0" smtClean="0"/>
              <a:t>10</a:t>
            </a:r>
            <a:r>
              <a:rPr lang="tr-TR" dirty="0" smtClean="0"/>
              <a:t>(PO</a:t>
            </a:r>
            <a:r>
              <a:rPr lang="tr-TR" baseline="-25000" dirty="0" smtClean="0"/>
              <a:t>4</a:t>
            </a:r>
            <a:r>
              <a:rPr lang="tr-TR" dirty="0" smtClean="0"/>
              <a:t>)</a:t>
            </a:r>
            <a:r>
              <a:rPr lang="tr-TR" baseline="-25000" dirty="0" smtClean="0"/>
              <a:t>6</a:t>
            </a:r>
            <a:r>
              <a:rPr lang="tr-TR" dirty="0" smtClean="0"/>
              <a:t>(OH)</a:t>
            </a:r>
            <a:r>
              <a:rPr lang="tr-TR" baseline="-25000" dirty="0" smtClean="0"/>
              <a:t>2</a:t>
            </a:r>
            <a:r>
              <a:rPr lang="tr-TR" dirty="0" smtClean="0"/>
              <a:t>] kristalinden oluşur. </a:t>
            </a:r>
          </a:p>
          <a:p>
            <a:endParaRPr lang="tr-TR" dirty="0" smtClean="0"/>
          </a:p>
          <a:p>
            <a:r>
              <a:rPr lang="tr-TR" dirty="0" smtClean="0"/>
              <a:t>Kemikte, kalsiyum ve fosfat dışında, magnezyum, flor, sodyum, klor, bikarbonat, </a:t>
            </a:r>
            <a:r>
              <a:rPr lang="tr-TR" dirty="0" err="1" smtClean="0"/>
              <a:t>sitrat</a:t>
            </a:r>
            <a:r>
              <a:rPr lang="tr-TR" dirty="0" smtClean="0"/>
              <a:t> ve potasyum da inorganik maddenin oluşumuna katılır.</a:t>
            </a:r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200" dirty="0" smtClean="0"/>
              <a:t>Kemikler vücutta kalsiyumun %99’unu, fosfatın %85’ini ve magnezyumun %55’ini ihtiva eder.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baseline="-25000" dirty="0" smtClean="0"/>
          </a:p>
          <a:p>
            <a:endParaRPr lang="tr-TR" dirty="0" smtClean="0"/>
          </a:p>
          <a:p>
            <a:endParaRPr lang="tr-TR" baseline="-25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Kemik; başlıca tip I </a:t>
            </a:r>
            <a:r>
              <a:rPr lang="tr-TR" dirty="0" err="1" smtClean="0"/>
              <a:t>kollajenden</a:t>
            </a:r>
            <a:r>
              <a:rPr lang="tr-TR" dirty="0" smtClean="0"/>
              <a:t> oluşan ağın, kalsiyum tuzlarıyla </a:t>
            </a:r>
            <a:r>
              <a:rPr lang="tr-TR" dirty="0" err="1" smtClean="0"/>
              <a:t>mineralizasyonu</a:t>
            </a:r>
            <a:r>
              <a:rPr lang="tr-TR" dirty="0" smtClean="0"/>
              <a:t> sonucu oluşur (</a:t>
            </a:r>
            <a:r>
              <a:rPr lang="tr-TR" dirty="0" err="1" smtClean="0"/>
              <a:t>mineralize</a:t>
            </a:r>
            <a:r>
              <a:rPr lang="tr-TR" dirty="0" smtClean="0"/>
              <a:t> bağ dokusu).</a:t>
            </a:r>
          </a:p>
          <a:p>
            <a:pPr>
              <a:buNone/>
            </a:pPr>
            <a:endParaRPr lang="tr-TR" dirty="0"/>
          </a:p>
          <a:p>
            <a:r>
              <a:rPr lang="tr-TR" dirty="0" smtClean="0"/>
              <a:t>Kemik; sürekli bir yapım (</a:t>
            </a:r>
            <a:r>
              <a:rPr lang="tr-TR" dirty="0" err="1" smtClean="0"/>
              <a:t>osteoblastlarca</a:t>
            </a:r>
            <a:r>
              <a:rPr lang="tr-TR" dirty="0" smtClean="0"/>
              <a:t>) ve yıkım (</a:t>
            </a:r>
            <a:r>
              <a:rPr lang="tr-TR" dirty="0" err="1" smtClean="0"/>
              <a:t>osteoklastlarca</a:t>
            </a:r>
            <a:r>
              <a:rPr lang="tr-TR" dirty="0" smtClean="0"/>
              <a:t>) süreci içerisinde bulunur.</a:t>
            </a:r>
          </a:p>
          <a:p>
            <a:pPr lvl="1"/>
            <a:r>
              <a:rPr lang="tr-TR" dirty="0" smtClean="0"/>
              <a:t>Yapım + yıkım = </a:t>
            </a:r>
            <a:r>
              <a:rPr lang="tr-TR" dirty="0" err="1" smtClean="0"/>
              <a:t>remodelling</a:t>
            </a:r>
            <a:endParaRPr lang="tr-TR" dirty="0" smtClean="0"/>
          </a:p>
          <a:p>
            <a:pPr lvl="1"/>
            <a:r>
              <a:rPr lang="tr-TR" dirty="0" smtClean="0"/>
              <a:t>Çocuklarda yapım, yaşlılarda yıkım ön plandadır 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820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eton dök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436096" cy="4077072"/>
          </a:xfrm>
          <a:prstGeom prst="rect">
            <a:avLst/>
          </a:prstGeom>
          <a:noFill/>
        </p:spPr>
      </p:pic>
      <p:pic>
        <p:nvPicPr>
          <p:cNvPr id="66564" name="Picture 4" descr="bone collagen apatit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9"/>
            <a:ext cx="3635896" cy="370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Kemikte Bulunan Hücreler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Kemik, 3 hücre tipi içerir:</a:t>
            </a:r>
          </a:p>
          <a:p>
            <a:pPr lvl="1"/>
            <a:r>
              <a:rPr lang="tr-TR" dirty="0" err="1" smtClean="0"/>
              <a:t>Osteoblast</a:t>
            </a:r>
            <a:r>
              <a:rPr lang="tr-TR" dirty="0" smtClean="0"/>
              <a:t>: </a:t>
            </a:r>
            <a:r>
              <a:rPr lang="tr-TR" dirty="0" err="1" smtClean="0"/>
              <a:t>Matriksin</a:t>
            </a:r>
            <a:r>
              <a:rPr lang="tr-TR" dirty="0" smtClean="0"/>
              <a:t> organik kısımlarını sentezler ve </a:t>
            </a:r>
            <a:r>
              <a:rPr lang="tr-TR" dirty="0" err="1" smtClean="0"/>
              <a:t>mineralizasyonu</a:t>
            </a:r>
            <a:r>
              <a:rPr lang="tr-TR" dirty="0" smtClean="0"/>
              <a:t> kontrol eder.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Osteosit</a:t>
            </a:r>
            <a:r>
              <a:rPr lang="tr-TR" dirty="0" smtClean="0"/>
              <a:t>: Diğer iki hücre tipinin aktivitesinin kontrolü.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Osteoklast</a:t>
            </a:r>
            <a:r>
              <a:rPr lang="tr-TR" dirty="0" smtClean="0"/>
              <a:t>: Kemik dokusunun </a:t>
            </a:r>
            <a:r>
              <a:rPr lang="tr-TR" dirty="0" err="1" smtClean="0"/>
              <a:t>rezorbsiyonunu</a:t>
            </a:r>
            <a:r>
              <a:rPr lang="tr-TR" dirty="0" smtClean="0"/>
              <a:t> (yıkımını) gerçekleştirir. Çok çekirdekli, dev hücrelerdir.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Osteoblastlar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Pluripotent</a:t>
            </a:r>
            <a:r>
              <a:rPr lang="tr-TR" dirty="0" smtClean="0"/>
              <a:t> </a:t>
            </a:r>
            <a:r>
              <a:rPr lang="tr-TR" dirty="0" err="1" smtClean="0"/>
              <a:t>mezenkimal</a:t>
            </a:r>
            <a:r>
              <a:rPr lang="tr-TR" dirty="0" smtClean="0"/>
              <a:t> </a:t>
            </a:r>
            <a:r>
              <a:rPr lang="tr-TR" dirty="0" err="1" smtClean="0"/>
              <a:t>prekürsörlerden</a:t>
            </a:r>
            <a:r>
              <a:rPr lang="tr-TR" dirty="0" smtClean="0"/>
              <a:t> köken alır.</a:t>
            </a:r>
          </a:p>
          <a:p>
            <a:endParaRPr lang="tr-TR" dirty="0" smtClean="0"/>
          </a:p>
          <a:p>
            <a:r>
              <a:rPr lang="tr-TR" dirty="0" err="1" smtClean="0"/>
              <a:t>Osteoblastlar</a:t>
            </a:r>
            <a:r>
              <a:rPr lang="tr-TR" dirty="0" smtClean="0"/>
              <a:t> kemik </a:t>
            </a:r>
            <a:r>
              <a:rPr lang="tr-TR" dirty="0" err="1" smtClean="0"/>
              <a:t>matriksinin</a:t>
            </a:r>
            <a:r>
              <a:rPr lang="tr-TR" dirty="0" smtClean="0"/>
              <a:t> organik bileşenlerinin (tip I </a:t>
            </a:r>
            <a:r>
              <a:rPr lang="tr-TR" dirty="0" err="1" smtClean="0"/>
              <a:t>kollajen</a:t>
            </a:r>
            <a:r>
              <a:rPr lang="tr-TR" dirty="0" smtClean="0"/>
              <a:t>, </a:t>
            </a:r>
            <a:r>
              <a:rPr lang="tr-TR" dirty="0" err="1" smtClean="0"/>
              <a:t>proteoglikanlar</a:t>
            </a:r>
            <a:r>
              <a:rPr lang="tr-TR" dirty="0" smtClean="0"/>
              <a:t> ve </a:t>
            </a:r>
            <a:r>
              <a:rPr lang="tr-TR" dirty="0" err="1" smtClean="0"/>
              <a:t>glikoproteinler</a:t>
            </a:r>
            <a:r>
              <a:rPr lang="tr-TR" dirty="0" smtClean="0"/>
              <a:t>) sentezinden sorumludur. </a:t>
            </a:r>
          </a:p>
          <a:p>
            <a:pPr lvl="1"/>
            <a:r>
              <a:rPr lang="tr-TR" dirty="0" smtClean="0"/>
              <a:t>Henüz </a:t>
            </a:r>
            <a:r>
              <a:rPr lang="tr-TR" dirty="0" err="1" smtClean="0"/>
              <a:t>kalsifiye</a:t>
            </a:r>
            <a:r>
              <a:rPr lang="tr-TR" dirty="0" smtClean="0"/>
              <a:t> olmamış, yeni </a:t>
            </a:r>
            <a:r>
              <a:rPr lang="tr-TR" dirty="0" err="1" smtClean="0"/>
              <a:t>matrikse</a:t>
            </a:r>
            <a:r>
              <a:rPr lang="tr-TR" dirty="0" smtClean="0"/>
              <a:t> “</a:t>
            </a:r>
            <a:r>
              <a:rPr lang="tr-TR" dirty="0" err="1" smtClean="0"/>
              <a:t>osteoid</a:t>
            </a:r>
            <a:r>
              <a:rPr lang="tr-TR" dirty="0" smtClean="0"/>
              <a:t>” adı verilir.</a:t>
            </a:r>
          </a:p>
          <a:p>
            <a:endParaRPr lang="tr-TR" dirty="0" smtClean="0"/>
          </a:p>
          <a:p>
            <a:r>
              <a:rPr lang="tr-TR" dirty="0" err="1" smtClean="0"/>
              <a:t>Osteoblastlar</a:t>
            </a:r>
            <a:r>
              <a:rPr lang="tr-TR" dirty="0" smtClean="0"/>
              <a:t>, aynı zamanda, </a:t>
            </a:r>
            <a:r>
              <a:rPr lang="tr-TR" dirty="0" err="1" smtClean="0"/>
              <a:t>membranlarından</a:t>
            </a:r>
            <a:r>
              <a:rPr lang="tr-TR" dirty="0" smtClean="0"/>
              <a:t> kalsiyum ve fosfatın geçişini kontrol ederek, </a:t>
            </a:r>
            <a:r>
              <a:rPr lang="tr-TR" dirty="0" err="1" smtClean="0"/>
              <a:t>mineralizasyonu</a:t>
            </a:r>
            <a:r>
              <a:rPr lang="tr-TR" dirty="0" smtClean="0"/>
              <a:t> da düzenler.</a:t>
            </a:r>
          </a:p>
          <a:p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Osteoblastlar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tr-TR" dirty="0" err="1" smtClean="0"/>
              <a:t>Alkalen</a:t>
            </a:r>
            <a:r>
              <a:rPr lang="tr-TR" dirty="0" smtClean="0"/>
              <a:t> </a:t>
            </a:r>
            <a:r>
              <a:rPr lang="tr-TR" dirty="0" err="1" smtClean="0"/>
              <a:t>fosfataz</a:t>
            </a:r>
            <a:r>
              <a:rPr lang="tr-TR" dirty="0" smtClean="0"/>
              <a:t> enzimi, hücre </a:t>
            </a:r>
            <a:r>
              <a:rPr lang="tr-TR" dirty="0" err="1" smtClean="0"/>
              <a:t>membranında</a:t>
            </a:r>
            <a:r>
              <a:rPr lang="tr-TR" dirty="0" smtClean="0"/>
              <a:t> bulunan bir enzimdir ve organik fosfatlardan fosfat iyonu açığa çıkarır. Böylece </a:t>
            </a:r>
            <a:r>
              <a:rPr lang="tr-TR" dirty="0" err="1" smtClean="0"/>
              <a:t>mineralizasyona</a:t>
            </a:r>
            <a:r>
              <a:rPr lang="tr-TR" dirty="0" smtClean="0"/>
              <a:t> katkıda bulunur.</a:t>
            </a:r>
          </a:p>
          <a:p>
            <a:endParaRPr lang="tr-TR" dirty="0" smtClean="0"/>
          </a:p>
          <a:p>
            <a:r>
              <a:rPr lang="tr-TR" dirty="0" smtClean="0"/>
              <a:t>Kalsiyum ve fosfat içeren küçük </a:t>
            </a:r>
            <a:r>
              <a:rPr lang="tr-TR" dirty="0" err="1" smtClean="0"/>
              <a:t>matriks</a:t>
            </a:r>
            <a:r>
              <a:rPr lang="tr-TR" dirty="0" smtClean="0"/>
              <a:t> vezikülleri, </a:t>
            </a:r>
            <a:r>
              <a:rPr lang="tr-TR" dirty="0" err="1" smtClean="0"/>
              <a:t>osteoblast</a:t>
            </a:r>
            <a:r>
              <a:rPr lang="tr-TR" dirty="0" smtClean="0"/>
              <a:t> </a:t>
            </a:r>
            <a:r>
              <a:rPr lang="tr-TR" dirty="0" err="1" smtClean="0"/>
              <a:t>membranından</a:t>
            </a:r>
            <a:r>
              <a:rPr lang="tr-TR" dirty="0" smtClean="0"/>
              <a:t> tomurcuklanarak oluşturulur.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Osteoblastlar</a:t>
            </a:r>
            <a:r>
              <a:rPr lang="tr-TR" dirty="0" smtClean="0"/>
              <a:t>, </a:t>
            </a:r>
            <a:r>
              <a:rPr lang="tr-TR" dirty="0" err="1" smtClean="0"/>
              <a:t>osteoklastik</a:t>
            </a:r>
            <a:r>
              <a:rPr lang="tr-TR" dirty="0" smtClean="0"/>
              <a:t> aktiviteyi etkileyen iki önemli protein üretir.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RANK (</a:t>
            </a:r>
            <a:r>
              <a:rPr lang="en-US" dirty="0" smtClean="0"/>
              <a:t>Receptor Activator of Nuclear Factor </a:t>
            </a:r>
            <a:r>
              <a:rPr lang="en-US" dirty="0" err="1" smtClean="0"/>
              <a:t>κB</a:t>
            </a:r>
            <a:r>
              <a:rPr lang="tr-TR" dirty="0" smtClean="0"/>
              <a:t>) ligandı</a:t>
            </a:r>
          </a:p>
          <a:p>
            <a:pPr lvl="2"/>
            <a:r>
              <a:rPr lang="tr-TR" dirty="0" smtClean="0"/>
              <a:t>RANKL, </a:t>
            </a:r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projenitör</a:t>
            </a:r>
            <a:r>
              <a:rPr lang="tr-TR" dirty="0" smtClean="0"/>
              <a:t> hücreleri üzerindeki reseptörüne (RANK) bağlanarak, </a:t>
            </a:r>
            <a:r>
              <a:rPr lang="tr-TR" dirty="0" err="1" smtClean="0"/>
              <a:t>osteoklast</a:t>
            </a:r>
            <a:r>
              <a:rPr lang="tr-TR" dirty="0" smtClean="0"/>
              <a:t> farklılaşmasını ve aktivitesini artırır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Osteoprotegerin</a:t>
            </a:r>
            <a:r>
              <a:rPr lang="tr-TR" dirty="0" smtClean="0"/>
              <a:t> (OPG)</a:t>
            </a:r>
          </a:p>
          <a:p>
            <a:pPr lvl="2"/>
            <a:r>
              <a:rPr lang="tr-TR" dirty="0" smtClean="0"/>
              <a:t>OPG, RANKL için bir tuzak reseptör. RANK </a:t>
            </a:r>
            <a:r>
              <a:rPr lang="tr-TR" dirty="0" err="1" smtClean="0"/>
              <a:t>ligandını</a:t>
            </a:r>
            <a:r>
              <a:rPr lang="tr-TR" dirty="0" smtClean="0"/>
              <a:t> bağlayarak, onun </a:t>
            </a:r>
            <a:r>
              <a:rPr lang="tr-TR" dirty="0" err="1" smtClean="0"/>
              <a:t>osteoklast</a:t>
            </a:r>
            <a:r>
              <a:rPr lang="tr-TR" dirty="0" smtClean="0"/>
              <a:t> aktive edici etkisini önler</a:t>
            </a:r>
          </a:p>
          <a:p>
            <a:pPr lvl="2"/>
            <a:endParaRPr lang="tr-TR" dirty="0" smtClean="0"/>
          </a:p>
          <a:p>
            <a:pPr lvl="1"/>
            <a:r>
              <a:rPr lang="tr-TR" dirty="0" smtClean="0"/>
              <a:t>RANKL ve OPG, normalde denge halindedir.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Kemiğin Görevleri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Kemiğin Histolojik Yapısı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Kemiğin Biyokimyasal Yapısı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smtClean="0"/>
              <a:t>Organik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smtClean="0"/>
              <a:t>İnorganik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Kemikte Bulunan Hücreler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Osteoblastlar</a:t>
            </a: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Osteositler</a:t>
            </a: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Osteoklastlar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Klinik Bilgi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59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://circres.ahajournals.org/content/108/12/1482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24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http://www.meduniwien.ac.at/pathophys/bone/RANKLO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4"/>
            <a:ext cx="9169259" cy="6853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Osteoblastlardan</a:t>
            </a:r>
            <a:r>
              <a:rPr lang="tr-TR" dirty="0" smtClean="0"/>
              <a:t> köken alır.</a:t>
            </a:r>
          </a:p>
          <a:p>
            <a:pPr lvl="1"/>
            <a:r>
              <a:rPr lang="tr-TR" dirty="0" err="1" smtClean="0"/>
              <a:t>Osteoblastlar</a:t>
            </a:r>
            <a:r>
              <a:rPr lang="tr-TR" dirty="0" smtClean="0"/>
              <a:t> salgıladıkları </a:t>
            </a:r>
            <a:r>
              <a:rPr lang="tr-TR" dirty="0" err="1" smtClean="0"/>
              <a:t>matrikste</a:t>
            </a:r>
            <a:r>
              <a:rPr lang="tr-TR" dirty="0" smtClean="0"/>
              <a:t> sıkıştığında </a:t>
            </a:r>
            <a:r>
              <a:rPr lang="tr-TR" dirty="0" err="1" smtClean="0"/>
              <a:t>osteosit</a:t>
            </a:r>
            <a:r>
              <a:rPr lang="tr-TR" dirty="0" smtClean="0"/>
              <a:t> haline gelir.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Lakünalar</a:t>
            </a:r>
            <a:r>
              <a:rPr lang="tr-TR" dirty="0" smtClean="0"/>
              <a:t> içinde bulunur (1 </a:t>
            </a:r>
            <a:r>
              <a:rPr lang="tr-TR" dirty="0" err="1" smtClean="0"/>
              <a:t>lakünada</a:t>
            </a:r>
            <a:r>
              <a:rPr lang="tr-TR" dirty="0" smtClean="0"/>
              <a:t>, 1 </a:t>
            </a:r>
            <a:r>
              <a:rPr lang="tr-TR" dirty="0" err="1" smtClean="0"/>
              <a:t>osteosit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Komşu </a:t>
            </a:r>
            <a:r>
              <a:rPr lang="tr-TR" dirty="0" err="1" smtClean="0"/>
              <a:t>osteositler</a:t>
            </a:r>
            <a:r>
              <a:rPr lang="tr-TR" dirty="0" smtClean="0"/>
              <a:t> arasında, </a:t>
            </a:r>
            <a:r>
              <a:rPr lang="tr-TR" dirty="0" err="1" smtClean="0"/>
              <a:t>sitoplazmik</a:t>
            </a:r>
            <a:r>
              <a:rPr lang="tr-TR" dirty="0" smtClean="0"/>
              <a:t> uzantılar aracılığıyla besin alışverişi olur.</a:t>
            </a:r>
          </a:p>
          <a:p>
            <a:endParaRPr lang="tr-TR" dirty="0" smtClean="0"/>
          </a:p>
          <a:p>
            <a:r>
              <a:rPr lang="tr-TR" dirty="0" err="1" smtClean="0"/>
              <a:t>Osteositler</a:t>
            </a:r>
            <a:r>
              <a:rPr lang="tr-TR" dirty="0" smtClean="0"/>
              <a:t>, </a:t>
            </a:r>
            <a:r>
              <a:rPr lang="tr-TR" dirty="0" err="1" smtClean="0"/>
              <a:t>osteoblastik</a:t>
            </a:r>
            <a:r>
              <a:rPr lang="tr-TR" dirty="0" smtClean="0"/>
              <a:t> ve </a:t>
            </a:r>
            <a:r>
              <a:rPr lang="tr-TR" dirty="0" err="1" smtClean="0"/>
              <a:t>osteoklastik</a:t>
            </a:r>
            <a:r>
              <a:rPr lang="tr-TR" dirty="0" smtClean="0"/>
              <a:t> aktivite arasındaki dengenin sürdürülmesinde görev alır.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3098"/>
            <a:ext cx="5616624" cy="68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Osteoklastlar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Pluripotent</a:t>
            </a:r>
            <a:r>
              <a:rPr lang="tr-TR" dirty="0" smtClean="0"/>
              <a:t> </a:t>
            </a:r>
            <a:r>
              <a:rPr lang="tr-TR" dirty="0" err="1" smtClean="0"/>
              <a:t>hematopoetik</a:t>
            </a:r>
            <a:r>
              <a:rPr lang="tr-TR" dirty="0" smtClean="0"/>
              <a:t> kök hücrelerden köken alır. </a:t>
            </a:r>
          </a:p>
          <a:p>
            <a:endParaRPr lang="tr-TR" dirty="0" smtClean="0"/>
          </a:p>
          <a:p>
            <a:r>
              <a:rPr lang="tr-TR" dirty="0" smtClean="0"/>
              <a:t>Çok büyük, çok çekirdekli ve hareketli hücrelerdir.</a:t>
            </a:r>
          </a:p>
          <a:p>
            <a:endParaRPr lang="tr-TR" dirty="0" smtClean="0"/>
          </a:p>
          <a:p>
            <a:r>
              <a:rPr lang="tr-TR" dirty="0" smtClean="0"/>
              <a:t>Kemik yıkımından (</a:t>
            </a:r>
            <a:r>
              <a:rPr lang="tr-TR" dirty="0" err="1" smtClean="0"/>
              <a:t>rezorpsiyon</a:t>
            </a:r>
            <a:r>
              <a:rPr lang="tr-TR" dirty="0" smtClean="0"/>
              <a:t>) sorumludur: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Hidrojen iyonları → mineral </a:t>
            </a:r>
            <a:r>
              <a:rPr lang="tr-TR" dirty="0" err="1" smtClean="0"/>
              <a:t>mobilizasyonu</a:t>
            </a: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err="1" smtClean="0"/>
              <a:t>Lizozomal</a:t>
            </a:r>
            <a:r>
              <a:rPr lang="tr-TR" dirty="0" smtClean="0"/>
              <a:t> enzimlerin aktivasyonu → organik </a:t>
            </a:r>
            <a:r>
              <a:rPr lang="tr-TR" dirty="0" err="1" smtClean="0"/>
              <a:t>matriksin</a:t>
            </a:r>
            <a:r>
              <a:rPr lang="tr-TR" dirty="0" smtClean="0"/>
              <a:t> sindirimi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tr-TR" dirty="0" err="1" smtClean="0"/>
              <a:t>Osteoklastlar</a:t>
            </a:r>
            <a:r>
              <a:rPr lang="tr-TR" dirty="0" smtClean="0"/>
              <a:t>, </a:t>
            </a:r>
            <a:r>
              <a:rPr lang="tr-TR" dirty="0" err="1" smtClean="0"/>
              <a:t>integrin</a:t>
            </a:r>
            <a:r>
              <a:rPr lang="tr-TR" dirty="0" smtClean="0"/>
              <a:t> denilen yüzey reseptörleri ile kemik yüzeyine bağlandıktan sonra; </a:t>
            </a:r>
            <a:r>
              <a:rPr lang="tr-TR" dirty="0" err="1" smtClean="0"/>
              <a:t>integrinler</a:t>
            </a:r>
            <a:r>
              <a:rPr lang="tr-TR" dirty="0" smtClean="0"/>
              <a:t>, </a:t>
            </a:r>
            <a:r>
              <a:rPr lang="tr-TR" dirty="0" err="1" smtClean="0"/>
              <a:t>fokal</a:t>
            </a:r>
            <a:r>
              <a:rPr lang="tr-TR" dirty="0" smtClean="0"/>
              <a:t> adezyon </a:t>
            </a:r>
            <a:r>
              <a:rPr lang="tr-TR" dirty="0" err="1" smtClean="0"/>
              <a:t>kinazları</a:t>
            </a:r>
            <a:r>
              <a:rPr lang="tr-TR" dirty="0" smtClean="0"/>
              <a:t> (FAK) aktive ederek </a:t>
            </a:r>
            <a:r>
              <a:rPr lang="tr-TR" dirty="0" err="1" smtClean="0"/>
              <a:t>osteoklast</a:t>
            </a:r>
            <a:r>
              <a:rPr lang="tr-TR" dirty="0" smtClean="0"/>
              <a:t> polarizasyonunu başlatır.</a:t>
            </a:r>
          </a:p>
          <a:p>
            <a:endParaRPr lang="tr-TR" dirty="0" smtClean="0"/>
          </a:p>
          <a:p>
            <a:r>
              <a:rPr lang="tr-TR" dirty="0" smtClean="0"/>
              <a:t>Böylece kemik yüzeyinin karşısında bulunan </a:t>
            </a:r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membranı</a:t>
            </a:r>
            <a:r>
              <a:rPr lang="tr-TR" dirty="0" smtClean="0"/>
              <a:t>; kemik ile bağlantı yüzeyini önemli derecede artırmak için dalgalı bir hale gelir (fırçamsı kenar= </a:t>
            </a:r>
            <a:r>
              <a:rPr lang="tr-TR" dirty="0" err="1" smtClean="0"/>
              <a:t>ruffled</a:t>
            </a:r>
            <a:r>
              <a:rPr lang="tr-TR" dirty="0" smtClean="0"/>
              <a:t> </a:t>
            </a:r>
            <a:r>
              <a:rPr lang="tr-TR" dirty="0" err="1" smtClean="0"/>
              <a:t>border</a:t>
            </a:r>
            <a:r>
              <a:rPr lang="tr-TR" dirty="0" smtClean="0"/>
              <a:t>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Osteopontin</a:t>
            </a:r>
            <a:endParaRPr lang="tr-TR" dirty="0" smtClean="0"/>
          </a:p>
          <a:p>
            <a:pPr lvl="1"/>
            <a:r>
              <a:rPr lang="tr-TR" dirty="0" err="1" smtClean="0"/>
              <a:t>Pons</a:t>
            </a:r>
            <a:r>
              <a:rPr lang="tr-TR" dirty="0" smtClean="0"/>
              <a:t>, Latince köprü anlamına gelir.</a:t>
            </a:r>
          </a:p>
          <a:p>
            <a:pPr lvl="1"/>
            <a:r>
              <a:rPr lang="tr-TR" dirty="0" err="1" smtClean="0"/>
              <a:t>Osteoblastlar</a:t>
            </a:r>
            <a:r>
              <a:rPr lang="tr-TR" dirty="0" smtClean="0"/>
              <a:t> ve </a:t>
            </a:r>
            <a:r>
              <a:rPr lang="tr-TR" dirty="0" err="1" smtClean="0"/>
              <a:t>osteositler</a:t>
            </a:r>
            <a:r>
              <a:rPr lang="tr-TR" dirty="0" smtClean="0"/>
              <a:t> tarafından salgılanan </a:t>
            </a:r>
            <a:r>
              <a:rPr lang="tr-TR" dirty="0" err="1" smtClean="0"/>
              <a:t>osteopontin</a:t>
            </a:r>
            <a:r>
              <a:rPr lang="tr-TR" dirty="0" smtClean="0"/>
              <a:t>; </a:t>
            </a:r>
            <a:r>
              <a:rPr lang="tr-TR" dirty="0" err="1" smtClean="0"/>
              <a:t>mineralizasyon</a:t>
            </a:r>
            <a:r>
              <a:rPr lang="tr-TR" dirty="0" smtClean="0"/>
              <a:t> inhibitörü olarak işlev görür. Ayrıca </a:t>
            </a:r>
            <a:r>
              <a:rPr lang="tr-TR" dirty="0" err="1" smtClean="0"/>
              <a:t>osteoklastların</a:t>
            </a:r>
            <a:r>
              <a:rPr lang="tr-TR" dirty="0" smtClean="0"/>
              <a:t> kemiğin mineral </a:t>
            </a:r>
            <a:r>
              <a:rPr lang="tr-TR" dirty="0" err="1" smtClean="0"/>
              <a:t>matriksine</a:t>
            </a:r>
            <a:r>
              <a:rPr lang="tr-TR" dirty="0" smtClean="0"/>
              <a:t> tutunmasında da görev alır (RGD sekansı içerir).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TRAP (</a:t>
            </a:r>
            <a:r>
              <a:rPr lang="tr-TR" dirty="0" err="1" smtClean="0"/>
              <a:t>Tartrate</a:t>
            </a:r>
            <a:r>
              <a:rPr lang="tr-TR" dirty="0" smtClean="0"/>
              <a:t>-</a:t>
            </a:r>
            <a:r>
              <a:rPr lang="tr-TR" dirty="0" err="1" smtClean="0"/>
              <a:t>resistant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phosphatase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Osteoklastlar</a:t>
            </a:r>
            <a:r>
              <a:rPr lang="tr-TR" dirty="0" smtClean="0"/>
              <a:t> tarafından üretilir.</a:t>
            </a:r>
          </a:p>
          <a:p>
            <a:pPr lvl="1"/>
            <a:r>
              <a:rPr lang="tr-TR" dirty="0" err="1" smtClean="0"/>
              <a:t>Osteopontini</a:t>
            </a:r>
            <a:r>
              <a:rPr lang="tr-TR" dirty="0" smtClean="0"/>
              <a:t> </a:t>
            </a:r>
            <a:r>
              <a:rPr lang="tr-TR" dirty="0" err="1" smtClean="0"/>
              <a:t>defosforile</a:t>
            </a:r>
            <a:r>
              <a:rPr lang="tr-TR" dirty="0" smtClean="0"/>
              <a:t> eder ve böylece </a:t>
            </a:r>
            <a:r>
              <a:rPr lang="tr-TR" dirty="0" err="1" smtClean="0"/>
              <a:t>osteopontin</a:t>
            </a:r>
            <a:r>
              <a:rPr lang="tr-TR" dirty="0" smtClean="0"/>
              <a:t> </a:t>
            </a:r>
            <a:r>
              <a:rPr lang="tr-TR" dirty="0" err="1" smtClean="0"/>
              <a:t>osteoklasta</a:t>
            </a:r>
            <a:r>
              <a:rPr lang="tr-TR" dirty="0" smtClean="0"/>
              <a:t> bağlanamaz ve daha ileri </a:t>
            </a:r>
            <a:r>
              <a:rPr lang="tr-TR" dirty="0" err="1" smtClean="0"/>
              <a:t>rezorpsiyon</a:t>
            </a:r>
            <a:r>
              <a:rPr lang="tr-TR" dirty="0" smtClean="0"/>
              <a:t> için </a:t>
            </a:r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migrasyonu</a:t>
            </a:r>
            <a:r>
              <a:rPr lang="tr-TR" dirty="0" smtClean="0"/>
              <a:t> (göçü) mümkün hale gelir.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Osteoklast</a:t>
            </a:r>
            <a:r>
              <a:rPr lang="tr-TR" dirty="0" smtClean="0"/>
              <a:t> ve kemik arasına dalgalı yüzeyden proton pompalanarak kemiğin </a:t>
            </a:r>
            <a:r>
              <a:rPr lang="tr-TR" dirty="0" err="1" smtClean="0"/>
              <a:t>hidroksiapatit</a:t>
            </a:r>
            <a:r>
              <a:rPr lang="tr-TR" dirty="0" smtClean="0"/>
              <a:t> mineralinin çözünmesi sağlanır. Bu yolla lokal </a:t>
            </a:r>
            <a:r>
              <a:rPr lang="tr-TR" dirty="0" err="1" smtClean="0"/>
              <a:t>pH</a:t>
            </a:r>
            <a:r>
              <a:rPr lang="tr-TR" dirty="0" smtClean="0"/>
              <a:t> 4’e veya daha düşük değerlere iner. </a:t>
            </a:r>
          </a:p>
          <a:p>
            <a:endParaRPr lang="tr-TR" dirty="0" smtClean="0"/>
          </a:p>
          <a:p>
            <a:r>
              <a:rPr lang="tr-TR" dirty="0" err="1" smtClean="0"/>
              <a:t>Osteoklastlar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 içindeki </a:t>
            </a:r>
            <a:r>
              <a:rPr lang="tr-TR" dirty="0" err="1" smtClean="0"/>
              <a:t>kollajeni</a:t>
            </a:r>
            <a:r>
              <a:rPr lang="tr-TR" dirty="0" smtClean="0"/>
              <a:t> yıkmak için de </a:t>
            </a:r>
            <a:r>
              <a:rPr lang="tr-TR" dirty="0" err="1" smtClean="0"/>
              <a:t>katepsin</a:t>
            </a:r>
            <a:r>
              <a:rPr lang="tr-TR" dirty="0" smtClean="0"/>
              <a:t> K salgılar.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Kemiğin Görevleri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Vücudun şekil kazanması ve hayati organların korunması</a:t>
            </a:r>
          </a:p>
          <a:p>
            <a:endParaRPr lang="tr-TR" dirty="0" smtClean="0"/>
          </a:p>
          <a:p>
            <a:r>
              <a:rPr lang="tr-TR" dirty="0" smtClean="0"/>
              <a:t>Kaslarla birlikte, bedensel hareketlerin gerçekleştirilmesi</a:t>
            </a:r>
          </a:p>
          <a:p>
            <a:endParaRPr lang="tr-TR" dirty="0" smtClean="0"/>
          </a:p>
          <a:p>
            <a:r>
              <a:rPr lang="tr-TR" dirty="0" smtClean="0"/>
              <a:t>Kalsiyum ve fosfat gibi iyonların depolanması ve kontrollü olarak salıverilmesi</a:t>
            </a:r>
          </a:p>
          <a:p>
            <a:endParaRPr lang="tr-TR" dirty="0" smtClean="0"/>
          </a:p>
          <a:p>
            <a:r>
              <a:rPr lang="tr-TR" dirty="0" smtClean="0"/>
              <a:t>Kemik iliği vasıtasıyla, kan hücrelerinin üretimi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osteoclast prot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4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124744"/>
          <a:ext cx="9144000" cy="325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2232248"/>
                <a:gridCol w="2304256"/>
                <a:gridCol w="2195736"/>
              </a:tblGrid>
              <a:tr h="462894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Osteoblastlar</a:t>
                      </a:r>
                      <a:endParaRPr lang="tr-TR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err="1" smtClean="0"/>
                        <a:t>Osteoklastlar</a:t>
                      </a:r>
                      <a:endParaRPr lang="tr-TR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</a:rPr>
                        <a:t>Aktivatörler</a:t>
                      </a:r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bg1"/>
                          </a:solidFill>
                        </a:rPr>
                        <a:t>İnhibitörler</a:t>
                      </a:r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solidFill>
                            <a:schemeClr val="bg1"/>
                          </a:solidFill>
                        </a:rPr>
                        <a:t>Aktivatörler</a:t>
                      </a:r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bg1"/>
                          </a:solidFill>
                        </a:rPr>
                        <a:t>İnhibitörler</a:t>
                      </a:r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15181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Parathormon</a:t>
                      </a:r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1,25-</a:t>
                      </a:r>
                      <a:r>
                        <a:rPr lang="tr-TR" dirty="0" err="1" smtClean="0"/>
                        <a:t>dihidroksikolekalsiferol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Kortikosteroidler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Parathormon</a:t>
                      </a:r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1,25-</a:t>
                      </a:r>
                      <a:r>
                        <a:rPr lang="tr-TR" dirty="0" err="1" smtClean="0"/>
                        <a:t>dihidroksikolekalsiferol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Östrojenler</a:t>
                      </a:r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Kalsitonin</a:t>
                      </a:r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Osteogenezis</a:t>
            </a:r>
            <a:r>
              <a:rPr lang="tr-TR" dirty="0" smtClean="0"/>
              <a:t> </a:t>
            </a:r>
            <a:r>
              <a:rPr lang="tr-TR" dirty="0" err="1" smtClean="0"/>
              <a:t>imperfekta</a:t>
            </a:r>
            <a:r>
              <a:rPr lang="tr-TR" dirty="0" smtClean="0"/>
              <a:t> (cam kemik hastalığı); kolay kırılan kemiklerle karakterize bir grup hastalığın genel adıdır. </a:t>
            </a:r>
          </a:p>
          <a:p>
            <a:pPr lvl="1"/>
            <a:r>
              <a:rPr lang="tr-TR" dirty="0" smtClean="0"/>
              <a:t>Sıklıkla, </a:t>
            </a:r>
            <a:r>
              <a:rPr lang="tr-TR" dirty="0" err="1" smtClean="0"/>
              <a:t>kollajen</a:t>
            </a:r>
            <a:r>
              <a:rPr lang="tr-TR" dirty="0" smtClean="0"/>
              <a:t> genlerinde meydana gelen çeşitli mutasyonlara bağlı olarak, </a:t>
            </a:r>
            <a:r>
              <a:rPr lang="tr-TR" dirty="0" err="1" smtClean="0"/>
              <a:t>kollajen</a:t>
            </a:r>
            <a:r>
              <a:rPr lang="tr-TR" dirty="0" smtClean="0"/>
              <a:t> sentezinin azalması veya yapısının bozulması ile ortaya çıkar.</a:t>
            </a:r>
          </a:p>
          <a:p>
            <a:pPr lvl="1"/>
            <a:r>
              <a:rPr lang="tr-TR" dirty="0" err="1" smtClean="0"/>
              <a:t>Skleralar</a:t>
            </a:r>
            <a:r>
              <a:rPr lang="tr-TR" dirty="0" smtClean="0"/>
              <a:t> ince ve mavi görülebilir.</a:t>
            </a:r>
          </a:p>
          <a:p>
            <a:pPr lvl="1"/>
            <a:endParaRPr lang="tr-TR" dirty="0"/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Osteogenezis</a:t>
            </a:r>
            <a:r>
              <a:rPr lang="tr-TR" sz="3200" dirty="0" smtClean="0"/>
              <a:t> </a:t>
            </a:r>
            <a:r>
              <a:rPr lang="tr-TR" sz="3200" dirty="0" err="1" smtClean="0"/>
              <a:t>İmperfekta</a:t>
            </a:r>
            <a:r>
              <a:rPr lang="tr-TR" sz="3200" dirty="0" smtClean="0"/>
              <a:t> </a:t>
            </a:r>
            <a:br>
              <a:rPr lang="tr-TR" sz="3200" dirty="0" smtClean="0"/>
            </a:br>
            <a:r>
              <a:rPr lang="tr-TR" sz="3200" dirty="0" smtClean="0"/>
              <a:t>(Cam Kemik Hastalığı)</a:t>
            </a:r>
            <a:endParaRPr lang="tr-TR" sz="3200" dirty="0"/>
          </a:p>
        </p:txBody>
      </p:sp>
      <p:pic>
        <p:nvPicPr>
          <p:cNvPr id="54274" name="Picture 2" descr="osteogenesis imperfecta ey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941168"/>
            <a:ext cx="3779786" cy="1500575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51189" t="35063" r="28334" b="39344"/>
          <a:stretch>
            <a:fillRect/>
          </a:stretch>
        </p:blipFill>
        <p:spPr bwMode="auto">
          <a:xfrm>
            <a:off x="899592" y="4608374"/>
            <a:ext cx="3201391" cy="224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 l="50553" t="47047" r="29523" b="25391"/>
          <a:stretch>
            <a:fillRect/>
          </a:stretch>
        </p:blipFill>
        <p:spPr bwMode="auto">
          <a:xfrm>
            <a:off x="4644008" y="1196752"/>
            <a:ext cx="4176464" cy="32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Cam kemik hastası 12 yaşındaki Beril Çetinbaş, yaşadığı zorluklara rağmen eğitim hayatındaki başarısıyla yaşama tutunuyo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3240360" cy="3329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Kemikte</a:t>
            </a:r>
            <a:r>
              <a:rPr lang="tr-TR" dirty="0" smtClean="0"/>
              <a:t> yapım-yıkım dengesinin </a:t>
            </a:r>
            <a:r>
              <a:rPr lang="tr-TR" b="1" dirty="0" smtClean="0">
                <a:solidFill>
                  <a:srgbClr val="7030A0"/>
                </a:solidFill>
              </a:rPr>
              <a:t>yıkım</a:t>
            </a:r>
            <a:r>
              <a:rPr lang="tr-TR" dirty="0" smtClean="0"/>
              <a:t> lehine bozulması (</a:t>
            </a:r>
            <a:r>
              <a:rPr lang="tr-TR" b="1" u="sng" dirty="0" smtClean="0">
                <a:solidFill>
                  <a:srgbClr val="7030A0"/>
                </a:solidFill>
              </a:rPr>
              <a:t>kemik yoğunluğunun azalması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hafif düzeyde: </a:t>
            </a:r>
            <a:r>
              <a:rPr lang="tr-TR" b="1" dirty="0" err="1" smtClean="0">
                <a:solidFill>
                  <a:srgbClr val="7030A0"/>
                </a:solidFill>
              </a:rPr>
              <a:t>osteopeni</a:t>
            </a:r>
            <a:endParaRPr lang="tr-TR" b="1" dirty="0" smtClean="0">
              <a:solidFill>
                <a:srgbClr val="7030A0"/>
              </a:solidFill>
            </a:endParaRPr>
          </a:p>
          <a:p>
            <a:pPr lvl="1"/>
            <a:r>
              <a:rPr lang="tr-TR" dirty="0"/>
              <a:t>ş</a:t>
            </a:r>
            <a:r>
              <a:rPr lang="tr-TR" dirty="0" smtClean="0"/>
              <a:t>iddetli: </a:t>
            </a:r>
            <a:r>
              <a:rPr lang="tr-TR" b="1" dirty="0" smtClean="0">
                <a:solidFill>
                  <a:srgbClr val="7030A0"/>
                </a:solidFill>
              </a:rPr>
              <a:t>osteoporoz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Yetersiz </a:t>
            </a:r>
            <a:r>
              <a:rPr lang="tr-TR" b="1" dirty="0" err="1" smtClean="0">
                <a:solidFill>
                  <a:srgbClr val="FF0000"/>
                </a:solidFill>
              </a:rPr>
              <a:t>mineralizasyon</a:t>
            </a:r>
            <a:endParaRPr lang="tr-TR" b="1" dirty="0" smtClean="0">
              <a:solidFill>
                <a:srgbClr val="FF0000"/>
              </a:solidFill>
            </a:endParaRPr>
          </a:p>
          <a:p>
            <a:pPr lvl="1"/>
            <a:r>
              <a:rPr lang="tr-TR" dirty="0"/>
              <a:t>ç</a:t>
            </a:r>
            <a:r>
              <a:rPr lang="tr-TR" dirty="0" smtClean="0"/>
              <a:t>ocukta: </a:t>
            </a:r>
            <a:r>
              <a:rPr lang="tr-TR" b="1" dirty="0" err="1" smtClean="0">
                <a:solidFill>
                  <a:srgbClr val="FF0000"/>
                </a:solidFill>
              </a:rPr>
              <a:t>rikets</a:t>
            </a:r>
            <a:r>
              <a:rPr lang="tr-TR" b="1" dirty="0" smtClean="0">
                <a:solidFill>
                  <a:srgbClr val="FF0000"/>
                </a:solidFill>
              </a:rPr>
              <a:t> ()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rişkinde: </a:t>
            </a:r>
            <a:r>
              <a:rPr lang="tr-TR" b="1" dirty="0" err="1">
                <a:solidFill>
                  <a:srgbClr val="FF0000"/>
                </a:solidFill>
              </a:rPr>
              <a:t>o</a:t>
            </a:r>
            <a:r>
              <a:rPr lang="tr-TR" b="1" dirty="0" err="1" smtClean="0">
                <a:solidFill>
                  <a:srgbClr val="FF0000"/>
                </a:solidFill>
              </a:rPr>
              <a:t>steomalazi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Osteoporoz </a:t>
            </a:r>
            <a:br>
              <a:rPr lang="tr-TR" dirty="0" smtClean="0"/>
            </a:br>
            <a:r>
              <a:rPr lang="tr-TR" dirty="0" smtClean="0"/>
              <a:t>(Kemik Erimesi)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Kemik yoğunluğunun azalmasıyla karakterize bir durumdur.</a:t>
            </a:r>
          </a:p>
          <a:p>
            <a:endParaRPr lang="tr-TR" dirty="0" smtClean="0"/>
          </a:p>
          <a:p>
            <a:r>
              <a:rPr lang="tr-TR" dirty="0" smtClean="0"/>
              <a:t>Özellikle menopozdan sonra kadınlarda yaygın olarak meydana gelir (</a:t>
            </a:r>
            <a:r>
              <a:rPr lang="tr-TR" dirty="0" err="1" smtClean="0"/>
              <a:t>postmenopozal</a:t>
            </a:r>
            <a:r>
              <a:rPr lang="tr-TR" dirty="0" smtClean="0"/>
              <a:t> osteoporoz).</a:t>
            </a:r>
          </a:p>
          <a:p>
            <a:endParaRPr lang="tr-TR" dirty="0" smtClean="0"/>
          </a:p>
          <a:p>
            <a:r>
              <a:rPr lang="tr-TR" dirty="0" smtClean="0"/>
              <a:t>Kırık riski artar.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Östrojen, </a:t>
            </a:r>
          </a:p>
          <a:p>
            <a:pPr lvl="1"/>
            <a:r>
              <a:rPr lang="tr-TR" dirty="0" err="1" smtClean="0"/>
              <a:t>Osteoprotegerin</a:t>
            </a:r>
            <a:r>
              <a:rPr lang="tr-TR" dirty="0" smtClean="0"/>
              <a:t> (OPG) üretimini artırır</a:t>
            </a:r>
          </a:p>
          <a:p>
            <a:pPr lvl="1"/>
            <a:r>
              <a:rPr lang="tr-TR" dirty="0" smtClean="0"/>
              <a:t>RANK ligandı (RANKL) sentezini azaltır</a:t>
            </a:r>
          </a:p>
          <a:p>
            <a:pPr lvl="1"/>
            <a:r>
              <a:rPr lang="tr-TR" dirty="0" smtClean="0"/>
              <a:t>RANK reseptörüyle ilişkili hücresel yolları baskılar</a:t>
            </a:r>
          </a:p>
          <a:p>
            <a:pPr lvl="1"/>
            <a:r>
              <a:rPr lang="tr-TR" dirty="0" err="1" smtClean="0"/>
              <a:t>Osteoklast</a:t>
            </a:r>
            <a:r>
              <a:rPr lang="tr-TR" dirty="0" smtClean="0"/>
              <a:t> </a:t>
            </a:r>
            <a:r>
              <a:rPr lang="tr-TR" dirty="0" err="1" smtClean="0"/>
              <a:t>apoptozunu</a:t>
            </a:r>
            <a:r>
              <a:rPr lang="tr-TR" dirty="0" smtClean="0"/>
              <a:t> artırır</a:t>
            </a:r>
          </a:p>
          <a:p>
            <a:pPr lvl="1"/>
            <a:r>
              <a:rPr lang="tr-TR" dirty="0" err="1" smtClean="0"/>
              <a:t>Katepsin</a:t>
            </a:r>
            <a:r>
              <a:rPr lang="tr-TR" dirty="0" smtClean="0"/>
              <a:t> K aktivitesini baskılar ve böylece </a:t>
            </a:r>
            <a:r>
              <a:rPr lang="tr-TR" dirty="0" err="1" smtClean="0"/>
              <a:t>kollajenin</a:t>
            </a:r>
            <a:r>
              <a:rPr lang="tr-TR" dirty="0" smtClean="0"/>
              <a:t> yıkımını önler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err="1" smtClean="0"/>
              <a:t>Postmenopozal</a:t>
            </a:r>
            <a:r>
              <a:rPr lang="tr-TR" dirty="0" smtClean="0"/>
              <a:t> östrojen azalması, </a:t>
            </a:r>
            <a:r>
              <a:rPr lang="tr-TR" dirty="0" err="1" smtClean="0"/>
              <a:t>postmenopozal</a:t>
            </a:r>
            <a:r>
              <a:rPr lang="tr-TR" dirty="0" smtClean="0"/>
              <a:t> osteoporoza yol açar.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www.</a:t>
            </a:r>
            <a:r>
              <a:rPr lang="tr-TR" dirty="0" err="1" smtClean="0"/>
              <a:t>youtube</a:t>
            </a:r>
            <a:r>
              <a:rPr lang="tr-TR" dirty="0" smtClean="0"/>
              <a:t>.com/</a:t>
            </a:r>
            <a:r>
              <a:rPr lang="tr-TR" dirty="0" err="1" smtClean="0"/>
              <a:t>watch</a:t>
            </a:r>
            <a:r>
              <a:rPr lang="tr-TR" dirty="0" smtClean="0"/>
              <a:t>?v=VwCkyf0lQwo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287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232248"/>
          </a:xfrm>
        </p:spPr>
        <p:txBody>
          <a:bodyPr/>
          <a:lstStyle/>
          <a:p>
            <a:r>
              <a:rPr lang="tr-TR" dirty="0" smtClean="0"/>
              <a:t>Osteoporoz (kemik yoğunluğunun azalması) kemik </a:t>
            </a:r>
            <a:r>
              <a:rPr lang="tr-TR" dirty="0" err="1" smtClean="0"/>
              <a:t>dansitometresi</a:t>
            </a:r>
            <a:r>
              <a:rPr lang="tr-TR" dirty="0" smtClean="0"/>
              <a:t> (DEXA, DXA) ile değerlendirilir.</a:t>
            </a:r>
          </a:p>
          <a:p>
            <a:pPr lvl="1"/>
            <a:r>
              <a:rPr lang="tr-TR" dirty="0" smtClean="0"/>
              <a:t>DEXA: </a:t>
            </a:r>
            <a:r>
              <a:rPr lang="tr-TR" dirty="0" err="1" smtClean="0"/>
              <a:t>Dual</a:t>
            </a:r>
            <a:r>
              <a:rPr lang="tr-TR" dirty="0" smtClean="0"/>
              <a:t>-</a:t>
            </a:r>
            <a:r>
              <a:rPr lang="tr-TR" dirty="0" err="1" smtClean="0"/>
              <a:t>energy</a:t>
            </a:r>
            <a:r>
              <a:rPr lang="tr-TR" dirty="0" smtClean="0"/>
              <a:t> X-ray </a:t>
            </a:r>
            <a:r>
              <a:rPr lang="tr-TR" dirty="0" err="1" smtClean="0"/>
              <a:t>absorptiometry</a:t>
            </a:r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80898" name="Picture 2" descr="DEXA scanner in use ALS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904167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Osteoporozu değerlendirmek için </a:t>
            </a:r>
            <a:r>
              <a:rPr lang="tr-TR" dirty="0" err="1" smtClean="0"/>
              <a:t>lomber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ve </a:t>
            </a:r>
            <a:r>
              <a:rPr lang="tr-TR" dirty="0" err="1" smtClean="0"/>
              <a:t>femurun</a:t>
            </a:r>
            <a:r>
              <a:rPr lang="tr-TR" dirty="0" smtClean="0"/>
              <a:t> kemik yoğunluğu ölçülür.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T skoru: Genç popülasyona göre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Z skoru: Aynı yaştakilere göre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39000" r="39956" b="19657"/>
          <a:stretch>
            <a:fillRect/>
          </a:stretch>
        </p:blipFill>
        <p:spPr bwMode="auto">
          <a:xfrm>
            <a:off x="0" y="908720"/>
            <a:ext cx="9144000" cy="46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Kemiğin Histolojik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(olgunlaşmamış) kemik:</a:t>
            </a:r>
          </a:p>
          <a:p>
            <a:pPr lvl="1"/>
            <a:r>
              <a:rPr lang="tr-TR" dirty="0" smtClean="0"/>
              <a:t>Embriyolojik gelişim sürecinde ve kırık sonrası onarım işlemlerinde görülür.</a:t>
            </a:r>
          </a:p>
          <a:p>
            <a:pPr lvl="1"/>
            <a:r>
              <a:rPr lang="tr-TR" dirty="0" smtClean="0"/>
              <a:t>Yetişkinlerde hemen hemen tamamen yerini </a:t>
            </a:r>
            <a:r>
              <a:rPr lang="tr-TR" dirty="0" err="1" smtClean="0"/>
              <a:t>sekonder</a:t>
            </a:r>
            <a:r>
              <a:rPr lang="tr-TR" dirty="0" smtClean="0"/>
              <a:t> kemiğe bırakır (</a:t>
            </a:r>
            <a:r>
              <a:rPr lang="tr-TR" dirty="0" err="1" smtClean="0"/>
              <a:t>tendon</a:t>
            </a:r>
            <a:r>
              <a:rPr lang="tr-TR" dirty="0" smtClean="0"/>
              <a:t> yapışma yerleri gibi birkaç bölge hariç).</a:t>
            </a:r>
          </a:p>
          <a:p>
            <a:pPr lvl="1"/>
            <a:r>
              <a:rPr lang="tr-TR" dirty="0" err="1" smtClean="0"/>
              <a:t>Kollajen</a:t>
            </a:r>
            <a:r>
              <a:rPr lang="tr-TR" dirty="0" smtClean="0"/>
              <a:t> lifleri, rastgele ve değişik yönlere doğru yayılır.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(olgun/lameller) kemik:</a:t>
            </a:r>
          </a:p>
          <a:p>
            <a:pPr lvl="1"/>
            <a:r>
              <a:rPr lang="tr-TR" dirty="0" smtClean="0"/>
              <a:t>Yetişkinlerde bulunur.</a:t>
            </a:r>
          </a:p>
          <a:p>
            <a:pPr lvl="1"/>
            <a:r>
              <a:rPr lang="tr-TR" dirty="0" err="1" smtClean="0"/>
              <a:t>Havers</a:t>
            </a:r>
            <a:r>
              <a:rPr lang="tr-TR" dirty="0" smtClean="0"/>
              <a:t> sistemi (</a:t>
            </a:r>
            <a:r>
              <a:rPr lang="tr-TR" dirty="0" err="1" smtClean="0"/>
              <a:t>osteon</a:t>
            </a:r>
            <a:r>
              <a:rPr lang="tr-TR" dirty="0" smtClean="0"/>
              <a:t>) şeklinde organize olmuştur.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dexa T skor Z sko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Raşitizm </a:t>
            </a:r>
            <a:r>
              <a:rPr lang="tr-TR" sz="2000" dirty="0" smtClean="0"/>
              <a:t>–İngilizce-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Rikets</a:t>
            </a:r>
            <a:r>
              <a:rPr lang="tr-TR" dirty="0" smtClean="0"/>
              <a:t>) </a:t>
            </a:r>
            <a:r>
              <a:rPr lang="tr-TR" sz="2000" dirty="0" smtClean="0"/>
              <a:t>–Yunanca-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Rikets</a:t>
            </a:r>
            <a:r>
              <a:rPr lang="tr-TR" dirty="0" smtClean="0"/>
              <a:t>, çocuklarda, kemiğin </a:t>
            </a:r>
            <a:r>
              <a:rPr lang="tr-TR" dirty="0" err="1" smtClean="0"/>
              <a:t>mineralizasyonunda</a:t>
            </a:r>
            <a:r>
              <a:rPr lang="tr-TR" dirty="0" smtClean="0"/>
              <a:t> meydana gelen probleme bağlı olarak gelişir. En sık sebebi, vitamin D eksikliğidir.</a:t>
            </a:r>
          </a:p>
          <a:p>
            <a:endParaRPr lang="tr-TR" dirty="0" smtClean="0"/>
          </a:p>
          <a:p>
            <a:r>
              <a:rPr lang="tr-TR" dirty="0" smtClean="0"/>
              <a:t>Erişkinde meydana gelen formuna, </a:t>
            </a:r>
            <a:r>
              <a:rPr lang="tr-TR" dirty="0" err="1" smtClean="0"/>
              <a:t>osteomalazi</a:t>
            </a:r>
            <a:r>
              <a:rPr lang="tr-TR" dirty="0" smtClean="0"/>
              <a:t> denir.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9394" name="Picture 2" descr="XrayRicketsLegs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355976" cy="690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Havers</a:t>
            </a:r>
            <a:r>
              <a:rPr lang="tr-TR" dirty="0" smtClean="0"/>
              <a:t> Sistemi (</a:t>
            </a:r>
            <a:r>
              <a:rPr lang="tr-TR" dirty="0" err="1" smtClean="0"/>
              <a:t>Osteon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3"/>
            <a:ext cx="8363272" cy="122413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İçerisinde kan damarları ve sinirlerin olduğu merkezi bir kanal (</a:t>
            </a:r>
            <a:r>
              <a:rPr lang="tr-TR" dirty="0" err="1" smtClean="0"/>
              <a:t>Havers</a:t>
            </a:r>
            <a:r>
              <a:rPr lang="tr-TR" dirty="0" smtClean="0"/>
              <a:t> kanalı) çevresinde yerleşmiş 4-20 dairesel lamelden oluşur.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6628" name="Picture 4" descr="osteo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-799" b="9462"/>
          <a:stretch>
            <a:fillRect/>
          </a:stretch>
        </p:blipFill>
        <p:spPr bwMode="auto">
          <a:xfrm>
            <a:off x="1043608" y="2204864"/>
            <a:ext cx="6984776" cy="4365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acuna oste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458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tr-TR" dirty="0" err="1" smtClean="0"/>
              <a:t>Osteositleri</a:t>
            </a:r>
            <a:r>
              <a:rPr lang="tr-TR" dirty="0" smtClean="0"/>
              <a:t> içeren </a:t>
            </a:r>
            <a:r>
              <a:rPr lang="tr-TR" dirty="0" err="1" smtClean="0"/>
              <a:t>lakünalar</a:t>
            </a:r>
            <a:r>
              <a:rPr lang="tr-TR" dirty="0" smtClean="0"/>
              <a:t>, lamellerin arasında (ve seyrek olarak da içinde) bulunur.</a:t>
            </a:r>
          </a:p>
          <a:p>
            <a:endParaRPr lang="tr-TR" dirty="0" smtClean="0"/>
          </a:p>
          <a:p>
            <a:r>
              <a:rPr lang="tr-TR" dirty="0" err="1" smtClean="0"/>
              <a:t>Havers</a:t>
            </a:r>
            <a:r>
              <a:rPr lang="tr-TR" dirty="0" smtClean="0"/>
              <a:t> kanalları, yatay ya da </a:t>
            </a:r>
            <a:r>
              <a:rPr lang="tr-TR" dirty="0" err="1" smtClean="0"/>
              <a:t>oblik</a:t>
            </a:r>
            <a:r>
              <a:rPr lang="tr-TR" dirty="0" smtClean="0"/>
              <a:t> seyreden </a:t>
            </a:r>
            <a:r>
              <a:rPr lang="tr-TR" dirty="0" err="1" smtClean="0"/>
              <a:t>Volkmann</a:t>
            </a:r>
            <a:r>
              <a:rPr lang="tr-TR" dirty="0" smtClean="0"/>
              <a:t> kanalları aracılığı ile kendi aralarında bağlantı kurar. </a:t>
            </a:r>
            <a:r>
              <a:rPr lang="tr-TR" dirty="0" err="1" smtClean="0"/>
              <a:t>Volkman</a:t>
            </a:r>
            <a:r>
              <a:rPr lang="tr-TR" dirty="0" smtClean="0"/>
              <a:t> kanalları, lamelleri delerek geçer.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Volkmann's haversia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1029</Words>
  <Application>Microsoft Office PowerPoint</Application>
  <PresentationFormat>Ekran Gösterisi (4:3)</PresentationFormat>
  <Paragraphs>180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Kemik Doku Biyokimyası</vt:lpstr>
      <vt:lpstr>Slayt 2</vt:lpstr>
      <vt:lpstr>1. Kemiğin Görevleri</vt:lpstr>
      <vt:lpstr>2. Kemiğin Histolojik Yapısı</vt:lpstr>
      <vt:lpstr>Havers Sistemi (Osteon)</vt:lpstr>
      <vt:lpstr>Slayt 6</vt:lpstr>
      <vt:lpstr>Slayt 7</vt:lpstr>
      <vt:lpstr>Slayt 8</vt:lpstr>
      <vt:lpstr>Slayt 9</vt:lpstr>
      <vt:lpstr>Slayt 10</vt:lpstr>
      <vt:lpstr>3. Kemiğin Biyokimyasal Yapısı</vt:lpstr>
      <vt:lpstr>Organik Madde</vt:lpstr>
      <vt:lpstr>İnorganik Madde</vt:lpstr>
      <vt:lpstr>Slayt 14</vt:lpstr>
      <vt:lpstr>Slayt 15</vt:lpstr>
      <vt:lpstr>4. Kemikte Bulunan Hücreler</vt:lpstr>
      <vt:lpstr>Osteoblastlar</vt:lpstr>
      <vt:lpstr>Osteoblastlar</vt:lpstr>
      <vt:lpstr>Slayt 19</vt:lpstr>
      <vt:lpstr>Slayt 20</vt:lpstr>
      <vt:lpstr>Slayt 21</vt:lpstr>
      <vt:lpstr>Slayt 22</vt:lpstr>
      <vt:lpstr>Osteositler</vt:lpstr>
      <vt:lpstr>Slayt 24</vt:lpstr>
      <vt:lpstr>Osteoklastlar</vt:lpstr>
      <vt:lpstr>Slayt 26</vt:lpstr>
      <vt:lpstr>Slayt 27</vt:lpstr>
      <vt:lpstr>Slayt 28</vt:lpstr>
      <vt:lpstr>Slayt 29</vt:lpstr>
      <vt:lpstr>Slayt 30</vt:lpstr>
      <vt:lpstr>Slayt 31</vt:lpstr>
      <vt:lpstr>5. Klinik Bilgi</vt:lpstr>
      <vt:lpstr>Osteogenezis İmperfekta  (Cam Kemik Hastalığı)</vt:lpstr>
      <vt:lpstr>Slayt 34</vt:lpstr>
      <vt:lpstr>Osteoporoz  (Kemik Erimesi)</vt:lpstr>
      <vt:lpstr>Slayt 36</vt:lpstr>
      <vt:lpstr>Slayt 37</vt:lpstr>
      <vt:lpstr>Slayt 38</vt:lpstr>
      <vt:lpstr>Slayt 39</vt:lpstr>
      <vt:lpstr>Slayt 40</vt:lpstr>
      <vt:lpstr>Raşitizm –İngilizce- (Rikets) –Yunanca-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Kemik Doku Biyokimyası</dc:title>
  <dc:creator>User</dc:creator>
  <cp:lastModifiedBy>User</cp:lastModifiedBy>
  <cp:revision>78</cp:revision>
  <dcterms:created xsi:type="dcterms:W3CDTF">2017-04-22T22:57:40Z</dcterms:created>
  <dcterms:modified xsi:type="dcterms:W3CDTF">2017-05-22T04:05:19Z</dcterms:modified>
</cp:coreProperties>
</file>