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423" r:id="rId3"/>
    <p:sldId id="428" r:id="rId4"/>
    <p:sldId id="426" r:id="rId5"/>
    <p:sldId id="424" r:id="rId6"/>
    <p:sldId id="425" r:id="rId7"/>
    <p:sldId id="427" r:id="rId8"/>
    <p:sldId id="429" r:id="rId9"/>
    <p:sldId id="430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37D59-9EEE-4CF6-91D5-BAF7869B290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4CD50-08DF-4A31-93F0-6A6CF74BA63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1.10.2018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omic Sans MS" pitchFamily="66" charset="0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Geniş Zaman</a:t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Simple</a:t>
            </a:r>
            <a:r>
              <a:rPr lang="tr-TR" dirty="0" smtClean="0"/>
              <a:t> </a:t>
            </a:r>
            <a:r>
              <a:rPr lang="tr-TR" dirty="0" err="1" smtClean="0"/>
              <a:t>Present</a:t>
            </a:r>
            <a:r>
              <a:rPr lang="tr-TR" dirty="0" smtClean="0"/>
              <a:t> </a:t>
            </a:r>
            <a:r>
              <a:rPr lang="tr-TR" dirty="0" smtClean="0"/>
              <a:t>Tense)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İngilizcede Geniş Zaman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tr-TR" dirty="0" smtClean="0"/>
              <a:t>Çoğul ve 1. şahıs tekil öznede; fiil yalın </a:t>
            </a:r>
            <a:r>
              <a:rPr lang="tr-TR" dirty="0" smtClean="0"/>
              <a:t>halde </a:t>
            </a:r>
            <a:r>
              <a:rPr lang="tr-TR" dirty="0" smtClean="0"/>
              <a:t>kullanılır.</a:t>
            </a:r>
          </a:p>
          <a:p>
            <a:pPr lvl="1"/>
            <a:r>
              <a:rPr lang="tr-TR" dirty="0" smtClean="0">
                <a:solidFill>
                  <a:srgbClr val="0070C0"/>
                </a:solidFill>
              </a:rPr>
              <a:t>T</a:t>
            </a:r>
            <a:r>
              <a:rPr lang="en-US" dirty="0" smtClean="0">
                <a:solidFill>
                  <a:srgbClr val="0070C0"/>
                </a:solidFill>
              </a:rPr>
              <a:t>hey </a:t>
            </a:r>
            <a:r>
              <a:rPr lang="en-US" dirty="0" smtClean="0">
                <a:solidFill>
                  <a:srgbClr val="C00000"/>
                </a:solidFill>
              </a:rPr>
              <a:t>play</a:t>
            </a:r>
            <a:r>
              <a:rPr lang="en-US" dirty="0" smtClean="0"/>
              <a:t> a role in the </a:t>
            </a:r>
            <a:r>
              <a:rPr lang="en-US" dirty="0" smtClean="0"/>
              <a:t>regulation</a:t>
            </a:r>
            <a:r>
              <a:rPr lang="tr-TR" dirty="0" smtClean="0"/>
              <a:t> of </a:t>
            </a:r>
            <a:r>
              <a:rPr lang="tr-TR" dirty="0" err="1" smtClean="0"/>
              <a:t>cellular</a:t>
            </a:r>
            <a:r>
              <a:rPr lang="tr-TR" dirty="0" smtClean="0"/>
              <a:t> </a:t>
            </a:r>
            <a:r>
              <a:rPr lang="tr-TR" dirty="0" err="1" smtClean="0"/>
              <a:t>interactions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Onlar</a:t>
            </a:r>
            <a:r>
              <a:rPr lang="tr-TR" dirty="0" smtClean="0"/>
              <a:t> hücresel etkileşimlerin düzenlenmesinde bir rol </a:t>
            </a:r>
            <a:r>
              <a:rPr lang="tr-TR" dirty="0" smtClean="0">
                <a:solidFill>
                  <a:srgbClr val="C00000"/>
                </a:solidFill>
              </a:rPr>
              <a:t>oynar</a:t>
            </a:r>
            <a:r>
              <a:rPr lang="tr-TR" dirty="0" smtClean="0"/>
              <a:t>.</a:t>
            </a:r>
            <a:endParaRPr lang="tr-TR" dirty="0" smtClean="0"/>
          </a:p>
          <a:p>
            <a:r>
              <a:rPr lang="tr-TR" dirty="0" smtClean="0"/>
              <a:t>Tekil öznede; fiilin sonuna –s takısı eklenir.</a:t>
            </a:r>
          </a:p>
          <a:p>
            <a:pPr lvl="1"/>
            <a:r>
              <a:rPr lang="tr-TR" dirty="0" err="1" smtClean="0">
                <a:solidFill>
                  <a:srgbClr val="0070C0"/>
                </a:solidFill>
              </a:rPr>
              <a:t>Aldosterone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increase</a:t>
            </a:r>
            <a:r>
              <a:rPr lang="tr-TR" b="1" u="sng" dirty="0" err="1" smtClean="0">
                <a:solidFill>
                  <a:srgbClr val="C00000"/>
                </a:solidFill>
              </a:rPr>
              <a:t>s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r>
              <a:rPr lang="tr-TR" dirty="0" smtClean="0"/>
              <a:t>. = </a:t>
            </a:r>
            <a:r>
              <a:rPr lang="tr-TR" dirty="0" err="1" smtClean="0">
                <a:solidFill>
                  <a:srgbClr val="0070C0"/>
                </a:solidFill>
              </a:rPr>
              <a:t>Aldosteron</a:t>
            </a:r>
            <a:r>
              <a:rPr lang="tr-TR" dirty="0" smtClean="0"/>
              <a:t> kan basıncını (tansiyonu) </a:t>
            </a:r>
            <a:r>
              <a:rPr lang="tr-TR" dirty="0" smtClean="0">
                <a:solidFill>
                  <a:srgbClr val="C00000"/>
                </a:solidFill>
              </a:rPr>
              <a:t>artırır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Bazı Yaygın Kullanılan Fiiller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play</a:t>
            </a:r>
            <a:r>
              <a:rPr lang="tr-TR" dirty="0" smtClean="0"/>
              <a:t>: oynamak</a:t>
            </a:r>
          </a:p>
          <a:p>
            <a:r>
              <a:rPr lang="tr-TR" dirty="0" err="1" smtClean="0"/>
              <a:t>increase</a:t>
            </a:r>
            <a:r>
              <a:rPr lang="tr-TR" dirty="0" smtClean="0"/>
              <a:t>: artmak, artırmak</a:t>
            </a:r>
          </a:p>
          <a:p>
            <a:r>
              <a:rPr lang="tr-TR" dirty="0" err="1" smtClean="0"/>
              <a:t>decrease</a:t>
            </a:r>
            <a:r>
              <a:rPr lang="tr-TR" dirty="0" smtClean="0"/>
              <a:t>: azalmak, azaltmak</a:t>
            </a:r>
          </a:p>
          <a:p>
            <a:r>
              <a:rPr lang="en-US" dirty="0" smtClean="0"/>
              <a:t>contribute to</a:t>
            </a:r>
            <a:r>
              <a:rPr lang="tr-TR" dirty="0" smtClean="0"/>
              <a:t>: -e katkıda bulunmak</a:t>
            </a:r>
          </a:p>
          <a:p>
            <a:r>
              <a:rPr lang="tr-TR" dirty="0" err="1" smtClean="0"/>
              <a:t>contain</a:t>
            </a:r>
            <a:r>
              <a:rPr lang="tr-TR" dirty="0" smtClean="0"/>
              <a:t>: içermek</a:t>
            </a:r>
          </a:p>
          <a:p>
            <a:r>
              <a:rPr lang="tr-TR" dirty="0" err="1" smtClean="0"/>
              <a:t>use</a:t>
            </a:r>
            <a:r>
              <a:rPr lang="tr-TR" dirty="0" smtClean="0"/>
              <a:t>: kullanmak</a:t>
            </a:r>
          </a:p>
          <a:p>
            <a:r>
              <a:rPr lang="tr-TR" dirty="0" err="1" smtClean="0"/>
              <a:t>occur</a:t>
            </a:r>
            <a:r>
              <a:rPr lang="tr-TR" dirty="0" smtClean="0"/>
              <a:t>: meydana gelmek</a:t>
            </a:r>
          </a:p>
          <a:p>
            <a:r>
              <a:rPr lang="tr-TR" dirty="0" err="1" smtClean="0"/>
              <a:t>result</a:t>
            </a:r>
            <a:r>
              <a:rPr lang="tr-TR" dirty="0" smtClean="0"/>
              <a:t> in: -e yol açmak, ile sonuçlanmak</a:t>
            </a:r>
          </a:p>
          <a:p>
            <a:r>
              <a:rPr lang="tr-TR" dirty="0" err="1" smtClean="0"/>
              <a:t>result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: -den kaynaklanmak</a:t>
            </a:r>
          </a:p>
          <a:p>
            <a:r>
              <a:rPr lang="tr-TR" dirty="0" err="1" smtClean="0"/>
              <a:t>cause</a:t>
            </a:r>
            <a:r>
              <a:rPr lang="tr-TR" dirty="0" smtClean="0"/>
              <a:t>: neden olmak</a:t>
            </a:r>
          </a:p>
          <a:p>
            <a:r>
              <a:rPr lang="tr-TR" dirty="0" err="1" smtClean="0"/>
              <a:t>show</a:t>
            </a:r>
            <a:r>
              <a:rPr lang="tr-TR" dirty="0" smtClean="0"/>
              <a:t>: göstermek</a:t>
            </a:r>
          </a:p>
          <a:p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: -e yol açmak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unique geometry of </a:t>
            </a:r>
            <a:r>
              <a:rPr lang="en-US" dirty="0" err="1" smtClean="0">
                <a:solidFill>
                  <a:srgbClr val="0070C0"/>
                </a:solidFill>
              </a:rPr>
              <a:t>proline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contributes to</a:t>
            </a:r>
            <a:r>
              <a:rPr lang="en-US" dirty="0" smtClean="0"/>
              <a:t> the formation of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fibrous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of </a:t>
            </a:r>
            <a:r>
              <a:rPr lang="tr-TR" dirty="0" err="1" smtClean="0"/>
              <a:t>collagen</a:t>
            </a:r>
            <a:r>
              <a:rPr lang="tr-TR" dirty="0" smtClean="0"/>
              <a:t>. = </a:t>
            </a:r>
            <a:r>
              <a:rPr lang="tr-TR" dirty="0" err="1" smtClean="0">
                <a:solidFill>
                  <a:srgbClr val="0070C0"/>
                </a:solidFill>
              </a:rPr>
              <a:t>Prolinin</a:t>
            </a:r>
            <a:r>
              <a:rPr lang="tr-TR" dirty="0" smtClean="0">
                <a:solidFill>
                  <a:srgbClr val="0070C0"/>
                </a:solidFill>
              </a:rPr>
              <a:t> eşsiz geometrisi</a:t>
            </a:r>
            <a:r>
              <a:rPr lang="tr-TR" dirty="0" smtClean="0"/>
              <a:t> </a:t>
            </a:r>
            <a:r>
              <a:rPr lang="tr-TR" dirty="0" err="1" smtClean="0"/>
              <a:t>kollajenin</a:t>
            </a:r>
            <a:r>
              <a:rPr lang="tr-TR" dirty="0" smtClean="0"/>
              <a:t> </a:t>
            </a:r>
            <a:r>
              <a:rPr lang="tr-TR" dirty="0" err="1" smtClean="0"/>
              <a:t>fibröz</a:t>
            </a:r>
            <a:r>
              <a:rPr lang="tr-TR" dirty="0" smtClean="0"/>
              <a:t> (ipliksi) yapısının oluşumuna </a:t>
            </a:r>
            <a:r>
              <a:rPr lang="tr-TR" dirty="0" smtClean="0">
                <a:solidFill>
                  <a:srgbClr val="C00000"/>
                </a:solidFill>
              </a:rPr>
              <a:t>katkıda bulunur.</a:t>
            </a:r>
          </a:p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E</a:t>
            </a:r>
            <a:r>
              <a:rPr lang="en-US" dirty="0" err="1" smtClean="0">
                <a:solidFill>
                  <a:srgbClr val="0070C0"/>
                </a:solidFill>
              </a:rPr>
              <a:t>gg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white </a:t>
            </a:r>
            <a:r>
              <a:rPr lang="en-US" dirty="0" smtClean="0">
                <a:solidFill>
                  <a:srgbClr val="C00000"/>
                </a:solidFill>
              </a:rPr>
              <a:t>contains</a:t>
            </a:r>
            <a:r>
              <a:rPr lang="en-US" dirty="0" smtClean="0"/>
              <a:t> </a:t>
            </a:r>
            <a:r>
              <a:rPr lang="tr-TR" dirty="0" err="1" smtClean="0"/>
              <a:t>avidin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Yumurta akı (yumurtanın beyaz kısmı) </a:t>
            </a:r>
            <a:r>
              <a:rPr lang="tr-TR" dirty="0" err="1" smtClean="0"/>
              <a:t>avidin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içerir</a:t>
            </a:r>
            <a:r>
              <a:rPr lang="tr-TR" dirty="0" smtClean="0"/>
              <a:t>.</a:t>
            </a:r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>
              <a:solidFill>
                <a:srgbClr val="C00000"/>
              </a:solidFill>
            </a:endParaRPr>
          </a:p>
          <a:p>
            <a:endParaRPr lang="tr-TR" dirty="0" smtClean="0">
              <a:solidFill>
                <a:srgbClr val="C00000"/>
              </a:solidFill>
            </a:endParaRPr>
          </a:p>
          <a:p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Geniş Zamanla Kullanılan </a:t>
            </a:r>
            <a:br>
              <a:rPr lang="tr-TR" dirty="0" smtClean="0"/>
            </a:br>
            <a:r>
              <a:rPr lang="tr-TR" dirty="0" smtClean="0"/>
              <a:t>Sıklık Zarfları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tr-TR" dirty="0" smtClean="0"/>
              <a:t>Zarf (</a:t>
            </a:r>
            <a:r>
              <a:rPr lang="tr-TR" dirty="0" err="1" smtClean="0"/>
              <a:t>adverb</a:t>
            </a:r>
            <a:r>
              <a:rPr lang="tr-TR" dirty="0" smtClean="0"/>
              <a:t>) Tümleci: Fiilin</a:t>
            </a:r>
            <a:r>
              <a:rPr lang="tr-TR" dirty="0" smtClean="0"/>
              <a:t> </a:t>
            </a:r>
            <a:r>
              <a:rPr lang="tr-TR" dirty="0" smtClean="0"/>
              <a:t>nasıl</a:t>
            </a:r>
            <a:r>
              <a:rPr lang="tr-TR" dirty="0" smtClean="0"/>
              <a:t>, ne zaman, </a:t>
            </a:r>
            <a:r>
              <a:rPr lang="tr-TR" dirty="0" smtClean="0"/>
              <a:t>niçin ve </a:t>
            </a:r>
            <a:r>
              <a:rPr lang="tr-TR" dirty="0" smtClean="0"/>
              <a:t>ne </a:t>
            </a:r>
            <a:r>
              <a:rPr lang="tr-TR" dirty="0" smtClean="0"/>
              <a:t>kadar yapıldığını/olduğunu gösteren öğedir.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Geniş zamanla kullanılan bazı sıklık zarfları:</a:t>
            </a:r>
            <a:endParaRPr lang="tr-TR" dirty="0" smtClean="0"/>
          </a:p>
          <a:p>
            <a:pPr lvl="1"/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smtClean="0"/>
              <a:t>(daima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smtClean="0"/>
              <a:t>(sık </a:t>
            </a:r>
            <a:r>
              <a:rPr lang="tr-TR" dirty="0" smtClean="0"/>
              <a:t>sık)</a:t>
            </a:r>
          </a:p>
          <a:p>
            <a:pPr lvl="1"/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smtClean="0"/>
              <a:t>(genellikle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sometimes</a:t>
            </a:r>
            <a:r>
              <a:rPr lang="tr-TR" dirty="0" smtClean="0"/>
              <a:t> </a:t>
            </a:r>
            <a:r>
              <a:rPr lang="tr-TR" dirty="0" smtClean="0"/>
              <a:t>(bazen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occasionally</a:t>
            </a:r>
            <a:r>
              <a:rPr lang="tr-TR" dirty="0" smtClean="0"/>
              <a:t> </a:t>
            </a:r>
            <a:r>
              <a:rPr lang="tr-TR" dirty="0" smtClean="0"/>
              <a:t>(ara sıra</a:t>
            </a:r>
            <a:r>
              <a:rPr lang="tr-TR" dirty="0" smtClean="0"/>
              <a:t>) </a:t>
            </a:r>
          </a:p>
          <a:p>
            <a:pPr lvl="1"/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smtClean="0"/>
              <a:t>time </a:t>
            </a:r>
            <a:r>
              <a:rPr lang="tr-TR" dirty="0" err="1" smtClean="0"/>
              <a:t>to</a:t>
            </a:r>
            <a:r>
              <a:rPr lang="tr-TR" dirty="0" smtClean="0"/>
              <a:t> time (zaman </a:t>
            </a:r>
            <a:r>
              <a:rPr lang="tr-TR" dirty="0" smtClean="0"/>
              <a:t>zaman)</a:t>
            </a:r>
          </a:p>
          <a:p>
            <a:pPr lvl="1"/>
            <a:r>
              <a:rPr lang="tr-TR" dirty="0" err="1" smtClean="0"/>
              <a:t>rarely</a:t>
            </a:r>
            <a:r>
              <a:rPr lang="tr-TR" dirty="0" smtClean="0"/>
              <a:t> (nadiren)</a:t>
            </a:r>
            <a:endParaRPr lang="tr-TR" dirty="0" smtClean="0"/>
          </a:p>
          <a:p>
            <a:pPr lvl="1"/>
            <a:r>
              <a:rPr lang="tr-TR" dirty="0" smtClean="0"/>
              <a:t>on </a:t>
            </a:r>
            <a:r>
              <a:rPr lang="tr-TR" dirty="0" err="1" smtClean="0"/>
              <a:t>Mondays</a:t>
            </a:r>
            <a:r>
              <a:rPr lang="tr-TR" dirty="0" smtClean="0"/>
              <a:t> (Pazartesi günleri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ever </a:t>
            </a:r>
            <a:r>
              <a:rPr lang="tr-TR" dirty="0" smtClean="0"/>
              <a:t>(</a:t>
            </a:r>
            <a:r>
              <a:rPr lang="tr-TR" dirty="0" smtClean="0"/>
              <a:t>hiç)</a:t>
            </a:r>
          </a:p>
          <a:p>
            <a:pPr lvl="1"/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smtClean="0"/>
              <a:t>(hiçbir zaman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They</a:t>
            </a:r>
            <a:r>
              <a:rPr lang="tr-TR" dirty="0" smtClean="0"/>
              <a:t> </a:t>
            </a:r>
            <a:r>
              <a:rPr lang="tr-TR" dirty="0" err="1" smtClean="0"/>
              <a:t>always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contain</a:t>
            </a:r>
            <a:r>
              <a:rPr lang="tr-TR" dirty="0" smtClean="0"/>
              <a:t> </a:t>
            </a:r>
            <a:r>
              <a:rPr lang="tr-TR" dirty="0" err="1" smtClean="0"/>
              <a:t>methionine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Onlar</a:t>
            </a:r>
            <a:r>
              <a:rPr lang="tr-TR" dirty="0" smtClean="0"/>
              <a:t> daima </a:t>
            </a:r>
            <a:r>
              <a:rPr lang="tr-TR" dirty="0" err="1" smtClean="0"/>
              <a:t>metiyonin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C00000"/>
                </a:solidFill>
              </a:rPr>
              <a:t>içerir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Laboratory assays </a:t>
            </a:r>
            <a:r>
              <a:rPr lang="en-US" dirty="0" smtClean="0"/>
              <a:t>often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use</a:t>
            </a:r>
            <a:r>
              <a:rPr lang="tr-TR" dirty="0" smtClean="0"/>
              <a:t> serum. = </a:t>
            </a:r>
            <a:r>
              <a:rPr lang="tr-TR" dirty="0" err="1" smtClean="0">
                <a:solidFill>
                  <a:srgbClr val="0070C0"/>
                </a:solidFill>
              </a:rPr>
              <a:t>Laboratuvar</a:t>
            </a:r>
            <a:r>
              <a:rPr lang="tr-TR" dirty="0" smtClean="0">
                <a:solidFill>
                  <a:srgbClr val="0070C0"/>
                </a:solidFill>
              </a:rPr>
              <a:t> ölçümleri </a:t>
            </a:r>
            <a:r>
              <a:rPr lang="tr-TR" dirty="0" smtClean="0"/>
              <a:t>sıklıkla serumu </a:t>
            </a:r>
            <a:r>
              <a:rPr lang="tr-TR" dirty="0" smtClean="0">
                <a:solidFill>
                  <a:srgbClr val="C00000"/>
                </a:solidFill>
              </a:rPr>
              <a:t>kullanır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err="1" smtClean="0">
                <a:solidFill>
                  <a:srgbClr val="0070C0"/>
                </a:solidFill>
              </a:rPr>
              <a:t>Marasmus</a:t>
            </a:r>
            <a:r>
              <a:rPr lang="tr-TR" dirty="0" smtClean="0"/>
              <a:t>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occurs</a:t>
            </a:r>
            <a:r>
              <a:rPr lang="tr-TR" dirty="0" smtClean="0"/>
              <a:t> in </a:t>
            </a:r>
            <a:r>
              <a:rPr lang="tr-TR" dirty="0" err="1" smtClean="0"/>
              <a:t>children</a:t>
            </a:r>
            <a:r>
              <a:rPr lang="tr-TR" dirty="0" smtClean="0"/>
              <a:t>. = </a:t>
            </a:r>
            <a:r>
              <a:rPr lang="tr-TR" dirty="0" err="1" smtClean="0">
                <a:solidFill>
                  <a:srgbClr val="0070C0"/>
                </a:solidFill>
              </a:rPr>
              <a:t>Marasmus</a:t>
            </a:r>
            <a:r>
              <a:rPr lang="tr-TR" dirty="0" smtClean="0"/>
              <a:t> genellikle çocuklarda </a:t>
            </a:r>
            <a:r>
              <a:rPr lang="tr-TR" dirty="0" smtClean="0">
                <a:solidFill>
                  <a:srgbClr val="C00000"/>
                </a:solidFill>
              </a:rPr>
              <a:t>meydana gelir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rgbClr val="0070C0"/>
                </a:solidFill>
              </a:rPr>
              <a:t>This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C00000"/>
                </a:solidFill>
              </a:rPr>
              <a:t>causes</a:t>
            </a:r>
            <a:r>
              <a:rPr lang="tr-TR" dirty="0" smtClean="0"/>
              <a:t>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problems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Bu</a:t>
            </a:r>
            <a:r>
              <a:rPr lang="tr-TR" dirty="0" smtClean="0"/>
              <a:t> özel problemlere </a:t>
            </a:r>
            <a:r>
              <a:rPr lang="tr-TR" dirty="0" smtClean="0">
                <a:solidFill>
                  <a:srgbClr val="C00000"/>
                </a:solidFill>
              </a:rPr>
              <a:t>neden olur</a:t>
            </a:r>
            <a:r>
              <a:rPr lang="tr-TR" dirty="0" smtClean="0"/>
              <a:t>.</a:t>
            </a:r>
            <a:endParaRPr lang="tr-TR" dirty="0" smtClean="0">
              <a:solidFill>
                <a:srgbClr val="0070C0"/>
              </a:solidFill>
            </a:endParaRPr>
          </a:p>
          <a:p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Vitamin </a:t>
            </a:r>
            <a:r>
              <a:rPr lang="tr-TR" dirty="0" smtClean="0">
                <a:solidFill>
                  <a:srgbClr val="0070C0"/>
                </a:solidFill>
              </a:rPr>
              <a:t>A </a:t>
            </a:r>
            <a:r>
              <a:rPr lang="tr-TR" dirty="0" err="1" smtClean="0">
                <a:solidFill>
                  <a:srgbClr val="0070C0"/>
                </a:solidFill>
              </a:rPr>
              <a:t>deficiency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results</a:t>
            </a:r>
            <a:r>
              <a:rPr lang="tr-TR" dirty="0" smtClean="0">
                <a:solidFill>
                  <a:srgbClr val="C00000"/>
                </a:solidFill>
              </a:rPr>
              <a:t> in</a:t>
            </a:r>
            <a:r>
              <a:rPr lang="tr-TR" dirty="0" smtClean="0"/>
              <a:t> </a:t>
            </a:r>
            <a:r>
              <a:rPr lang="tr-TR" dirty="0" err="1" smtClean="0"/>
              <a:t>night</a:t>
            </a:r>
            <a:r>
              <a:rPr lang="tr-TR" dirty="0" smtClean="0"/>
              <a:t> </a:t>
            </a:r>
            <a:r>
              <a:rPr lang="tr-TR" dirty="0" err="1" smtClean="0"/>
              <a:t>blindness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Vitamin A eksikliği</a:t>
            </a:r>
            <a:r>
              <a:rPr lang="tr-TR" dirty="0" smtClean="0"/>
              <a:t>, gece körlüğün</a:t>
            </a:r>
            <a:r>
              <a:rPr lang="tr-TR" dirty="0" smtClean="0">
                <a:solidFill>
                  <a:srgbClr val="C00000"/>
                </a:solidFill>
              </a:rPr>
              <a:t>e yol açar.</a:t>
            </a:r>
          </a:p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Systemic lupus </a:t>
            </a:r>
            <a:r>
              <a:rPr lang="en-US" dirty="0" err="1" smtClean="0">
                <a:solidFill>
                  <a:srgbClr val="0070C0"/>
                </a:solidFill>
              </a:rPr>
              <a:t>erythematosus</a:t>
            </a:r>
            <a:r>
              <a:rPr lang="tr-TR" dirty="0" smtClean="0">
                <a:solidFill>
                  <a:srgbClr val="0070C0"/>
                </a:solidFill>
              </a:rPr>
              <a:t> (SLE)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results </a:t>
            </a:r>
            <a:r>
              <a:rPr lang="en-US" dirty="0" smtClean="0">
                <a:solidFill>
                  <a:srgbClr val="C00000"/>
                </a:solidFill>
              </a:rPr>
              <a:t>from </a:t>
            </a:r>
            <a:r>
              <a:rPr lang="en-US" dirty="0" smtClean="0"/>
              <a:t>an </a:t>
            </a:r>
            <a:r>
              <a:rPr lang="en-US" dirty="0" smtClean="0"/>
              <a:t>autoimmune</a:t>
            </a:r>
            <a:r>
              <a:rPr lang="tr-TR" dirty="0" smtClean="0"/>
              <a:t> </a:t>
            </a:r>
            <a:r>
              <a:rPr lang="tr-TR" dirty="0" err="1" smtClean="0"/>
              <a:t>response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SLE</a:t>
            </a:r>
            <a:r>
              <a:rPr lang="tr-TR" dirty="0" smtClean="0"/>
              <a:t>, bir </a:t>
            </a:r>
            <a:r>
              <a:rPr lang="tr-TR" dirty="0" err="1" smtClean="0"/>
              <a:t>otoimmun</a:t>
            </a:r>
            <a:r>
              <a:rPr lang="tr-TR" dirty="0" smtClean="0"/>
              <a:t> cevap</a:t>
            </a:r>
            <a:r>
              <a:rPr lang="tr-TR" dirty="0" smtClean="0">
                <a:solidFill>
                  <a:srgbClr val="C00000"/>
                </a:solidFill>
              </a:rPr>
              <a:t>tan kaynaklanır</a:t>
            </a:r>
            <a:r>
              <a:rPr lang="tr-TR" dirty="0" smtClean="0"/>
              <a:t>.</a:t>
            </a:r>
          </a:p>
          <a:p>
            <a:endParaRPr lang="tr-TR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0070C0"/>
                </a:solidFill>
              </a:rPr>
              <a:t>Nitric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oxide</a:t>
            </a:r>
            <a:r>
              <a:rPr lang="tr-TR" dirty="0" smtClean="0">
                <a:solidFill>
                  <a:srgbClr val="0070C0"/>
                </a:solidFill>
              </a:rPr>
              <a:t> (NO)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C00000"/>
                </a:solidFill>
              </a:rPr>
              <a:t>causes</a:t>
            </a:r>
            <a:r>
              <a:rPr lang="tr-TR" dirty="0" smtClean="0"/>
              <a:t> </a:t>
            </a:r>
            <a:r>
              <a:rPr lang="tr-TR" dirty="0" err="1" smtClean="0"/>
              <a:t>vasodilation</a:t>
            </a:r>
            <a:r>
              <a:rPr lang="tr-TR" dirty="0" smtClean="0"/>
              <a:t>. = </a:t>
            </a:r>
            <a:r>
              <a:rPr lang="tr-TR" dirty="0" smtClean="0">
                <a:solidFill>
                  <a:srgbClr val="0070C0"/>
                </a:solidFill>
              </a:rPr>
              <a:t>Nitrik oksit (NO) </a:t>
            </a:r>
            <a:r>
              <a:rPr lang="tr-TR" dirty="0" err="1" smtClean="0"/>
              <a:t>vazodilatasyona</a:t>
            </a:r>
            <a:r>
              <a:rPr lang="tr-TR" dirty="0" smtClean="0"/>
              <a:t> (damar genişlemesine) </a:t>
            </a:r>
            <a:r>
              <a:rPr lang="tr-TR" dirty="0" smtClean="0">
                <a:solidFill>
                  <a:srgbClr val="C00000"/>
                </a:solidFill>
              </a:rPr>
              <a:t>neden olur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Patients with </a:t>
            </a:r>
            <a:r>
              <a:rPr lang="en-US" dirty="0" err="1" smtClean="0">
                <a:solidFill>
                  <a:srgbClr val="0070C0"/>
                </a:solidFill>
              </a:rPr>
              <a:t>phenylketonuria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often </a:t>
            </a:r>
            <a:r>
              <a:rPr lang="en-US" dirty="0" smtClean="0">
                <a:solidFill>
                  <a:srgbClr val="C00000"/>
                </a:solidFill>
              </a:rPr>
              <a:t>show</a:t>
            </a:r>
            <a:r>
              <a:rPr lang="en-US" dirty="0" smtClean="0"/>
              <a:t>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 </a:t>
            </a:r>
            <a:r>
              <a:rPr lang="tr-TR" dirty="0" smtClean="0"/>
              <a:t>of </a:t>
            </a:r>
            <a:r>
              <a:rPr lang="tr-TR" dirty="0" err="1" smtClean="0"/>
              <a:t>pigmentation</a:t>
            </a:r>
            <a:r>
              <a:rPr lang="tr-TR" dirty="0" smtClean="0"/>
              <a:t>. = </a:t>
            </a:r>
            <a:r>
              <a:rPr lang="tr-TR" dirty="0" err="1" smtClean="0">
                <a:solidFill>
                  <a:srgbClr val="0070C0"/>
                </a:solidFill>
              </a:rPr>
              <a:t>Fenilketonürili</a:t>
            </a:r>
            <a:r>
              <a:rPr lang="tr-TR" dirty="0" smtClean="0">
                <a:solidFill>
                  <a:srgbClr val="0070C0"/>
                </a:solidFill>
              </a:rPr>
              <a:t> hastalar </a:t>
            </a:r>
            <a:r>
              <a:rPr lang="tr-TR" dirty="0" smtClean="0"/>
              <a:t>sıklıkla bir </a:t>
            </a:r>
            <a:r>
              <a:rPr lang="tr-TR" dirty="0" err="1" smtClean="0"/>
              <a:t>pigmentasyon</a:t>
            </a:r>
            <a:r>
              <a:rPr lang="tr-TR" dirty="0" smtClean="0"/>
              <a:t> eksikliği </a:t>
            </a:r>
            <a:r>
              <a:rPr lang="tr-TR" dirty="0" smtClean="0">
                <a:solidFill>
                  <a:srgbClr val="C00000"/>
                </a:solidFill>
              </a:rPr>
              <a:t>gösterir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carbohydrate-rich meal </a:t>
            </a:r>
            <a:r>
              <a:rPr lang="en-US" dirty="0" smtClean="0">
                <a:solidFill>
                  <a:srgbClr val="C00000"/>
                </a:solidFill>
              </a:rPr>
              <a:t>leads to </a:t>
            </a:r>
            <a:r>
              <a:rPr lang="en-US" dirty="0" smtClean="0"/>
              <a:t>a rise in blood </a:t>
            </a:r>
            <a:r>
              <a:rPr lang="en-US" dirty="0" smtClean="0"/>
              <a:t>glucose</a:t>
            </a:r>
            <a:r>
              <a:rPr lang="tr-TR" dirty="0" smtClean="0"/>
              <a:t>. = </a:t>
            </a:r>
            <a:r>
              <a:rPr lang="tr-TR" dirty="0" err="1" smtClean="0">
                <a:solidFill>
                  <a:srgbClr val="0070C0"/>
                </a:solidFill>
              </a:rPr>
              <a:t>Karbohidratça</a:t>
            </a:r>
            <a:r>
              <a:rPr lang="tr-TR" dirty="0" smtClean="0">
                <a:solidFill>
                  <a:srgbClr val="0070C0"/>
                </a:solidFill>
              </a:rPr>
              <a:t>-zengin bir öğün </a:t>
            </a:r>
            <a:r>
              <a:rPr lang="tr-TR" dirty="0" smtClean="0"/>
              <a:t>kan </a:t>
            </a:r>
            <a:r>
              <a:rPr lang="tr-TR" dirty="0" err="1" smtClean="0"/>
              <a:t>glukozunda</a:t>
            </a:r>
            <a:r>
              <a:rPr lang="tr-TR" dirty="0" smtClean="0"/>
              <a:t> bir artış</a:t>
            </a:r>
            <a:r>
              <a:rPr lang="tr-TR" dirty="0" smtClean="0">
                <a:solidFill>
                  <a:srgbClr val="C00000"/>
                </a:solidFill>
              </a:rPr>
              <a:t>a yol açar.</a:t>
            </a:r>
          </a:p>
          <a:p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 smtClean="0">
                <a:solidFill>
                  <a:srgbClr val="0070C0"/>
                </a:solidFill>
              </a:rPr>
              <a:t>I</a:t>
            </a:r>
            <a:r>
              <a:rPr lang="en-US" dirty="0" err="1" smtClean="0">
                <a:solidFill>
                  <a:srgbClr val="0070C0"/>
                </a:solidFill>
              </a:rPr>
              <a:t>nsulin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decreases</a:t>
            </a:r>
            <a:r>
              <a:rPr lang="en-US" dirty="0" smtClean="0"/>
              <a:t> the production of </a:t>
            </a:r>
            <a:r>
              <a:rPr lang="en-US" dirty="0" smtClean="0"/>
              <a:t>glucose</a:t>
            </a:r>
            <a:r>
              <a:rPr lang="tr-TR" dirty="0" smtClean="0"/>
              <a:t> </a:t>
            </a:r>
            <a:r>
              <a:rPr lang="tr-TR" dirty="0" smtClean="0"/>
              <a:t>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smtClean="0"/>
              <a:t>= </a:t>
            </a:r>
            <a:r>
              <a:rPr lang="tr-TR" dirty="0" err="1" smtClean="0">
                <a:solidFill>
                  <a:srgbClr val="0070C0"/>
                </a:solidFill>
              </a:rPr>
              <a:t>İnsülin</a:t>
            </a:r>
            <a:r>
              <a:rPr lang="tr-TR" dirty="0" smtClean="0"/>
              <a:t>, karaciğerde </a:t>
            </a:r>
            <a:r>
              <a:rPr lang="tr-TR" dirty="0" err="1" smtClean="0"/>
              <a:t>glukozun</a:t>
            </a:r>
            <a:r>
              <a:rPr lang="tr-TR" dirty="0" smtClean="0"/>
              <a:t> üretimini </a:t>
            </a:r>
            <a:r>
              <a:rPr lang="tr-TR" dirty="0" smtClean="0">
                <a:solidFill>
                  <a:srgbClr val="C00000"/>
                </a:solidFill>
              </a:rPr>
              <a:t>azaltır</a:t>
            </a:r>
            <a:r>
              <a:rPr lang="tr-TR" dirty="0" smtClean="0"/>
              <a:t>.</a:t>
            </a:r>
            <a:endParaRPr lang="tr-T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4715</TotalTime>
  <Words>421</Words>
  <Application>Microsoft Office PowerPoint</Application>
  <PresentationFormat>Ekran Gösterisi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Geniş Zaman (Simple Present Tense)</vt:lpstr>
      <vt:lpstr>İngilizcede Geniş Zaman</vt:lpstr>
      <vt:lpstr>Bazı Yaygın Kullanılan Fiiller</vt:lpstr>
      <vt:lpstr>Slayt 4</vt:lpstr>
      <vt:lpstr>Geniş Zamanla Kullanılan  Sıklık Zarfları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Proteinler</dc:title>
  <dc:creator>kaüfatih-tıp</dc:creator>
  <cp:lastModifiedBy>User</cp:lastModifiedBy>
  <cp:revision>478</cp:revision>
  <dcterms:created xsi:type="dcterms:W3CDTF">2016-10-03T08:16:47Z</dcterms:created>
  <dcterms:modified xsi:type="dcterms:W3CDTF">2018-09-30T22:18:01Z</dcterms:modified>
</cp:coreProperties>
</file>