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327" r:id="rId4"/>
    <p:sldId id="449" r:id="rId5"/>
    <p:sldId id="329" r:id="rId6"/>
    <p:sldId id="448" r:id="rId7"/>
    <p:sldId id="259" r:id="rId8"/>
    <p:sldId id="260" r:id="rId9"/>
    <p:sldId id="337" r:id="rId10"/>
    <p:sldId id="447" r:id="rId11"/>
    <p:sldId id="328" r:id="rId12"/>
    <p:sldId id="261" r:id="rId13"/>
    <p:sldId id="450" r:id="rId14"/>
    <p:sldId id="432" r:id="rId15"/>
    <p:sldId id="433" r:id="rId16"/>
    <p:sldId id="434" r:id="rId17"/>
    <p:sldId id="416" r:id="rId18"/>
    <p:sldId id="473" r:id="rId19"/>
    <p:sldId id="474" r:id="rId20"/>
    <p:sldId id="420" r:id="rId21"/>
    <p:sldId id="436" r:id="rId22"/>
    <p:sldId id="451" r:id="rId23"/>
    <p:sldId id="338" r:id="rId24"/>
    <p:sldId id="452" r:id="rId25"/>
    <p:sldId id="262" r:id="rId26"/>
    <p:sldId id="332" r:id="rId27"/>
    <p:sldId id="263" r:id="rId28"/>
    <p:sldId id="453" r:id="rId29"/>
    <p:sldId id="456" r:id="rId30"/>
    <p:sldId id="333" r:id="rId31"/>
    <p:sldId id="454" r:id="rId32"/>
    <p:sldId id="264" r:id="rId33"/>
    <p:sldId id="340" r:id="rId34"/>
    <p:sldId id="271" r:id="rId35"/>
    <p:sldId id="455" r:id="rId36"/>
    <p:sldId id="458" r:id="rId37"/>
    <p:sldId id="300" r:id="rId38"/>
    <p:sldId id="425" r:id="rId39"/>
    <p:sldId id="402" r:id="rId40"/>
    <p:sldId id="461" r:id="rId41"/>
    <p:sldId id="306" r:id="rId42"/>
    <p:sldId id="406" r:id="rId43"/>
    <p:sldId id="459" r:id="rId44"/>
    <p:sldId id="468" r:id="rId45"/>
    <p:sldId id="403" r:id="rId46"/>
    <p:sldId id="405" r:id="rId47"/>
    <p:sldId id="428" r:id="rId48"/>
    <p:sldId id="407" r:id="rId49"/>
    <p:sldId id="312" r:id="rId50"/>
    <p:sldId id="408" r:id="rId51"/>
    <p:sldId id="341" r:id="rId52"/>
    <p:sldId id="342" r:id="rId53"/>
    <p:sldId id="343" r:id="rId54"/>
    <p:sldId id="344" r:id="rId55"/>
    <p:sldId id="345" r:id="rId56"/>
    <p:sldId id="346" r:id="rId57"/>
    <p:sldId id="347" r:id="rId58"/>
    <p:sldId id="348" r:id="rId59"/>
    <p:sldId id="349" r:id="rId60"/>
    <p:sldId id="350" r:id="rId61"/>
    <p:sldId id="409" r:id="rId62"/>
    <p:sldId id="462" r:id="rId63"/>
    <p:sldId id="466" r:id="rId64"/>
    <p:sldId id="463" r:id="rId65"/>
    <p:sldId id="438" r:id="rId66"/>
    <p:sldId id="417" r:id="rId67"/>
    <p:sldId id="469" r:id="rId68"/>
    <p:sldId id="470" r:id="rId69"/>
    <p:sldId id="471" r:id="rId70"/>
    <p:sldId id="472" r:id="rId71"/>
    <p:sldId id="302"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23.01.2024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EKG’ye Giriş</a:t>
            </a:r>
            <a:endParaRPr lang="tr-TR" dirty="0"/>
          </a:p>
        </p:txBody>
      </p:sp>
    </p:spTree>
    <p:extLst>
      <p:ext uri="{BB962C8B-B14F-4D97-AF65-F5344CB8AC3E}">
        <p14:creationId xmlns:p14="http://schemas.microsoft.com/office/powerpoint/2010/main" val="161368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3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5261202" y="2828835"/>
            <a:ext cx="3135024" cy="1200329"/>
          </a:xfrm>
          <a:prstGeom prst="rect">
            <a:avLst/>
          </a:prstGeom>
          <a:noFill/>
        </p:spPr>
        <p:txBody>
          <a:bodyPr wrap="none" rtlCol="0">
            <a:spAutoFit/>
          </a:bodyPr>
          <a:lstStyle/>
          <a:p>
            <a:pPr algn="ctr"/>
            <a:r>
              <a:rPr lang="tr-TR" b="1" dirty="0" smtClean="0"/>
              <a:t>Sağ bacağa tutturulan elektrot </a:t>
            </a:r>
          </a:p>
          <a:p>
            <a:pPr algn="ctr"/>
            <a:r>
              <a:rPr lang="tr-TR" b="1" dirty="0"/>
              <a:t>t</a:t>
            </a:r>
            <a:r>
              <a:rPr lang="tr-TR" b="1" dirty="0" smtClean="0"/>
              <a:t>opraklama görevini üstlenir; </a:t>
            </a:r>
          </a:p>
          <a:p>
            <a:pPr algn="ctr"/>
            <a:r>
              <a:rPr lang="tr-TR" b="1" dirty="0" smtClean="0"/>
              <a:t>herhangi bir derivasyona </a:t>
            </a:r>
          </a:p>
          <a:p>
            <a:pPr algn="ctr"/>
            <a:r>
              <a:rPr lang="tr-TR" b="1" dirty="0" smtClean="0"/>
              <a:t>katkıda bulunmaz.</a:t>
            </a:r>
            <a:endParaRPr lang="tr-TR" b="1" dirty="0"/>
          </a:p>
        </p:txBody>
      </p:sp>
    </p:spTree>
    <p:extLst>
      <p:ext uri="{BB962C8B-B14F-4D97-AF65-F5344CB8AC3E}">
        <p14:creationId xmlns:p14="http://schemas.microsoft.com/office/powerpoint/2010/main" val="186270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120680"/>
          </a:xfrm>
        </p:spPr>
        <p:txBody>
          <a:bodyPr>
            <a:normAutofit fontScale="92500"/>
          </a:bodyPr>
          <a:lstStyle/>
          <a:p>
            <a:r>
              <a:rPr lang="tr-TR" dirty="0"/>
              <a:t>Göğüs Derivasyonları (</a:t>
            </a:r>
            <a:r>
              <a:rPr lang="tr-TR" dirty="0" err="1"/>
              <a:t>Prekordiyal</a:t>
            </a:r>
            <a:r>
              <a:rPr lang="tr-TR" dirty="0"/>
              <a:t> Derivasyonlar)</a:t>
            </a:r>
          </a:p>
          <a:p>
            <a:pPr lvl="1"/>
            <a:r>
              <a:rPr lang="tr-TR" dirty="0"/>
              <a:t>V1: </a:t>
            </a:r>
            <a:r>
              <a:rPr lang="tr-TR" dirty="0" err="1" smtClean="0"/>
              <a:t>Voltage</a:t>
            </a:r>
            <a:r>
              <a:rPr lang="tr-TR" dirty="0" smtClean="0"/>
              <a:t> 1</a:t>
            </a:r>
          </a:p>
          <a:p>
            <a:pPr lvl="2"/>
            <a:r>
              <a:rPr lang="tr-TR" dirty="0" smtClean="0"/>
              <a:t>4</a:t>
            </a:r>
            <a:r>
              <a:rPr lang="tr-TR" dirty="0"/>
              <a:t>. </a:t>
            </a:r>
            <a:r>
              <a:rPr lang="tr-TR" dirty="0" err="1"/>
              <a:t>interkostal</a:t>
            </a:r>
            <a:r>
              <a:rPr lang="tr-TR" dirty="0"/>
              <a:t> aralıkta </a:t>
            </a:r>
            <a:r>
              <a:rPr lang="tr-TR" dirty="0" err="1"/>
              <a:t>sternumun</a:t>
            </a:r>
            <a:r>
              <a:rPr lang="tr-TR" dirty="0"/>
              <a:t> sağ </a:t>
            </a:r>
            <a:r>
              <a:rPr lang="tr-TR" dirty="0" smtClean="0"/>
              <a:t>kenarına</a:t>
            </a:r>
            <a:endParaRPr lang="tr-TR" dirty="0"/>
          </a:p>
          <a:p>
            <a:pPr lvl="1"/>
            <a:r>
              <a:rPr lang="tr-TR" dirty="0"/>
              <a:t>V2: </a:t>
            </a:r>
            <a:r>
              <a:rPr lang="tr-TR" dirty="0" err="1"/>
              <a:t>Voltage</a:t>
            </a:r>
            <a:r>
              <a:rPr lang="tr-TR" dirty="0"/>
              <a:t> </a:t>
            </a:r>
            <a:r>
              <a:rPr lang="tr-TR" dirty="0" smtClean="0"/>
              <a:t>2</a:t>
            </a:r>
          </a:p>
          <a:p>
            <a:pPr lvl="2"/>
            <a:r>
              <a:rPr lang="tr-TR" dirty="0"/>
              <a:t>4. </a:t>
            </a:r>
            <a:r>
              <a:rPr lang="tr-TR" dirty="0" err="1"/>
              <a:t>interkostal</a:t>
            </a:r>
            <a:r>
              <a:rPr lang="tr-TR" dirty="0"/>
              <a:t> aralıkta </a:t>
            </a:r>
            <a:r>
              <a:rPr lang="tr-TR" dirty="0" err="1"/>
              <a:t>sternumun</a:t>
            </a:r>
            <a:r>
              <a:rPr lang="tr-TR" dirty="0"/>
              <a:t> sol kenarına</a:t>
            </a:r>
          </a:p>
          <a:p>
            <a:pPr lvl="1"/>
            <a:r>
              <a:rPr lang="tr-TR" dirty="0"/>
              <a:t>V3: </a:t>
            </a:r>
            <a:r>
              <a:rPr lang="tr-TR" dirty="0" err="1"/>
              <a:t>Voltage</a:t>
            </a:r>
            <a:r>
              <a:rPr lang="tr-TR" dirty="0"/>
              <a:t> </a:t>
            </a:r>
            <a:r>
              <a:rPr lang="tr-TR" dirty="0" smtClean="0"/>
              <a:t>3</a:t>
            </a:r>
          </a:p>
          <a:p>
            <a:pPr lvl="2"/>
            <a:r>
              <a:rPr lang="tr-TR" dirty="0"/>
              <a:t>V2-V4 </a:t>
            </a:r>
            <a:r>
              <a:rPr lang="tr-TR" dirty="0" smtClean="0"/>
              <a:t>arasına</a:t>
            </a:r>
            <a:endParaRPr lang="tr-TR" dirty="0"/>
          </a:p>
          <a:p>
            <a:pPr lvl="1"/>
            <a:r>
              <a:rPr lang="tr-TR" dirty="0"/>
              <a:t>V4: </a:t>
            </a:r>
            <a:r>
              <a:rPr lang="tr-TR" dirty="0" err="1"/>
              <a:t>Voltage</a:t>
            </a:r>
            <a:r>
              <a:rPr lang="tr-TR" dirty="0"/>
              <a:t> </a:t>
            </a:r>
            <a:r>
              <a:rPr lang="tr-TR" dirty="0" smtClean="0"/>
              <a:t>4</a:t>
            </a:r>
          </a:p>
          <a:p>
            <a:pPr lvl="2"/>
            <a:r>
              <a:rPr lang="tr-TR" dirty="0" smtClean="0"/>
              <a:t>5. </a:t>
            </a:r>
            <a:r>
              <a:rPr lang="tr-TR" dirty="0" err="1" smtClean="0"/>
              <a:t>interkostal</a:t>
            </a:r>
            <a:r>
              <a:rPr lang="tr-TR" dirty="0" smtClean="0"/>
              <a:t> aralıkta, </a:t>
            </a:r>
            <a:r>
              <a:rPr lang="tr-TR" dirty="0" err="1" smtClean="0"/>
              <a:t>midklavikular</a:t>
            </a:r>
            <a:r>
              <a:rPr lang="tr-TR" dirty="0" smtClean="0"/>
              <a:t> </a:t>
            </a:r>
            <a:r>
              <a:rPr lang="tr-TR" dirty="0"/>
              <a:t>çizgi üzerine</a:t>
            </a:r>
          </a:p>
          <a:p>
            <a:pPr lvl="1"/>
            <a:r>
              <a:rPr lang="tr-TR" dirty="0"/>
              <a:t>V5: </a:t>
            </a:r>
            <a:r>
              <a:rPr lang="tr-TR" dirty="0" err="1"/>
              <a:t>Voltage</a:t>
            </a:r>
            <a:r>
              <a:rPr lang="tr-TR" dirty="0"/>
              <a:t> </a:t>
            </a:r>
            <a:r>
              <a:rPr lang="tr-TR" dirty="0" smtClean="0"/>
              <a:t>5</a:t>
            </a:r>
          </a:p>
          <a:p>
            <a:pPr lvl="2"/>
            <a:r>
              <a:rPr lang="tr-TR" dirty="0" smtClean="0"/>
              <a:t>V4 ile aynı seviyeye, ön </a:t>
            </a:r>
            <a:r>
              <a:rPr lang="tr-TR" dirty="0" err="1"/>
              <a:t>aksiller</a:t>
            </a:r>
            <a:r>
              <a:rPr lang="tr-TR" dirty="0"/>
              <a:t> çizgi </a:t>
            </a:r>
            <a:r>
              <a:rPr lang="tr-TR" dirty="0" smtClean="0"/>
              <a:t>üzerine</a:t>
            </a:r>
            <a:endParaRPr lang="tr-TR" dirty="0"/>
          </a:p>
          <a:p>
            <a:pPr lvl="1"/>
            <a:r>
              <a:rPr lang="tr-TR" dirty="0"/>
              <a:t>V6: </a:t>
            </a:r>
            <a:r>
              <a:rPr lang="tr-TR" dirty="0" err="1"/>
              <a:t>Voltage</a:t>
            </a:r>
            <a:r>
              <a:rPr lang="tr-TR" dirty="0"/>
              <a:t> </a:t>
            </a:r>
            <a:r>
              <a:rPr lang="tr-TR" dirty="0" smtClean="0"/>
              <a:t>6</a:t>
            </a:r>
          </a:p>
          <a:p>
            <a:pPr lvl="2"/>
            <a:r>
              <a:rPr lang="tr-TR" dirty="0"/>
              <a:t>V4 ile aynı seviyeye, orta </a:t>
            </a:r>
            <a:r>
              <a:rPr lang="tr-TR" dirty="0" err="1"/>
              <a:t>aksiller</a:t>
            </a:r>
            <a:r>
              <a:rPr lang="tr-TR" dirty="0"/>
              <a:t> çizgi </a:t>
            </a:r>
            <a:r>
              <a:rPr lang="tr-TR" dirty="0" smtClean="0"/>
              <a:t>üzerine</a:t>
            </a:r>
            <a:endParaRPr lang="tr-TR" dirty="0"/>
          </a:p>
        </p:txBody>
      </p:sp>
    </p:spTree>
    <p:extLst>
      <p:ext uri="{BB962C8B-B14F-4D97-AF65-F5344CB8AC3E}">
        <p14:creationId xmlns:p14="http://schemas.microsoft.com/office/powerpoint/2010/main" val="365777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69"/>
            <a:ext cx="7308304" cy="6858000"/>
          </a:xfrm>
          <a:prstGeom prst="rect">
            <a:avLst/>
          </a:prstGeom>
          <a:noFill/>
          <a:ln>
            <a:noFill/>
          </a:ln>
        </p:spPr>
      </p:pic>
    </p:spTree>
    <p:extLst>
      <p:ext uri="{BB962C8B-B14F-4D97-AF65-F5344CB8AC3E}">
        <p14:creationId xmlns:p14="http://schemas.microsoft.com/office/powerpoint/2010/main" val="302568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9"/>
            <a:ext cx="8229600" cy="1512167"/>
          </a:xfrm>
        </p:spPr>
        <p:txBody>
          <a:bodyPr>
            <a:normAutofit fontScale="92500" lnSpcReduction="10000"/>
          </a:bodyPr>
          <a:lstStyle/>
          <a:p>
            <a:r>
              <a:rPr lang="tr-TR" dirty="0" smtClean="0"/>
              <a:t>V1: V1 ve sol kol, sağ kol, sol bacak ortalaması</a:t>
            </a:r>
          </a:p>
          <a:p>
            <a:r>
              <a:rPr lang="tr-TR" dirty="0" smtClean="0"/>
              <a:t>V2: V2 ve … (yukarıdakinin aynısı)</a:t>
            </a:r>
          </a:p>
          <a:p>
            <a:r>
              <a:rPr lang="tr-TR" dirty="0" smtClean="0"/>
              <a:t>…</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26138"/>
            <a:ext cx="6408712" cy="352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çerik Yer Tutucusu 2"/>
          <p:cNvSpPr txBox="1">
            <a:spLocks/>
          </p:cNvSpPr>
          <p:nvPr/>
        </p:nvSpPr>
        <p:spPr>
          <a:xfrm>
            <a:off x="442845" y="5589240"/>
            <a:ext cx="8229600" cy="126876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smtClean="0"/>
              <a:t>V1 ve V2 </a:t>
            </a:r>
            <a:r>
              <a:rPr lang="tr-TR" dirty="0" err="1" smtClean="0"/>
              <a:t>septumu</a:t>
            </a:r>
            <a:r>
              <a:rPr lang="tr-TR" dirty="0" smtClean="0"/>
              <a:t>, V3 ve V4 sol </a:t>
            </a:r>
            <a:r>
              <a:rPr lang="tr-TR" dirty="0" err="1" smtClean="0"/>
              <a:t>ventrikülün</a:t>
            </a:r>
            <a:r>
              <a:rPr lang="tr-TR" dirty="0" smtClean="0"/>
              <a:t> </a:t>
            </a:r>
            <a:r>
              <a:rPr lang="tr-TR" dirty="0" err="1" smtClean="0"/>
              <a:t>anterior</a:t>
            </a:r>
            <a:r>
              <a:rPr lang="tr-TR" dirty="0" smtClean="0"/>
              <a:t> duvarını, V5 ve V6 ise sol </a:t>
            </a:r>
            <a:r>
              <a:rPr lang="tr-TR" dirty="0" err="1" smtClean="0"/>
              <a:t>ventrikülün</a:t>
            </a:r>
            <a:r>
              <a:rPr lang="tr-TR" dirty="0" smtClean="0"/>
              <a:t> </a:t>
            </a:r>
            <a:r>
              <a:rPr lang="tr-TR" dirty="0" err="1" smtClean="0"/>
              <a:t>lateral</a:t>
            </a:r>
            <a:r>
              <a:rPr lang="tr-TR" dirty="0" smtClean="0"/>
              <a:t> duvarını görür.</a:t>
            </a:r>
          </a:p>
          <a:p>
            <a:endParaRPr lang="tr-TR" dirty="0"/>
          </a:p>
        </p:txBody>
      </p:sp>
    </p:spTree>
    <p:extLst>
      <p:ext uri="{BB962C8B-B14F-4D97-AF65-F5344CB8AC3E}">
        <p14:creationId xmlns:p14="http://schemas.microsoft.com/office/powerpoint/2010/main" val="139032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7"/>
            <a:ext cx="8229600" cy="4464496"/>
          </a:xfrm>
        </p:spPr>
        <p:txBody>
          <a:bodyPr>
            <a:normAutofit/>
          </a:bodyPr>
          <a:lstStyle/>
          <a:p>
            <a:r>
              <a:rPr lang="tr-TR" dirty="0" err="1"/>
              <a:t>Sternal</a:t>
            </a:r>
            <a:r>
              <a:rPr lang="tr-TR" dirty="0"/>
              <a:t> açı (çıkıntı) hissedilerek, 2. </a:t>
            </a:r>
            <a:r>
              <a:rPr lang="tr-TR" dirty="0" err="1"/>
              <a:t>interkostal</a:t>
            </a:r>
            <a:r>
              <a:rPr lang="tr-TR" dirty="0"/>
              <a:t> aralık bulunabilir. </a:t>
            </a:r>
            <a:r>
              <a:rPr lang="tr-TR" dirty="0" smtClean="0"/>
              <a:t>Böylece 4. </a:t>
            </a:r>
            <a:r>
              <a:rPr lang="tr-TR" dirty="0" err="1"/>
              <a:t>interkostal</a:t>
            </a:r>
            <a:r>
              <a:rPr lang="tr-TR" dirty="0"/>
              <a:t> </a:t>
            </a:r>
            <a:r>
              <a:rPr lang="tr-TR" dirty="0" smtClean="0"/>
              <a:t>aralığa ulaşılabilir.</a:t>
            </a:r>
          </a:p>
          <a:p>
            <a:endParaRPr lang="tr-TR" dirty="0"/>
          </a:p>
          <a:p>
            <a:r>
              <a:rPr lang="tr-TR" dirty="0" err="1" smtClean="0"/>
              <a:t>Sternal</a:t>
            </a:r>
            <a:r>
              <a:rPr lang="tr-TR" dirty="0" smtClean="0"/>
              <a:t> açı (Louis açısı), </a:t>
            </a:r>
            <a:r>
              <a:rPr lang="tr-TR" dirty="0" err="1" smtClean="0"/>
              <a:t>sternumun</a:t>
            </a:r>
            <a:r>
              <a:rPr lang="tr-TR" dirty="0" smtClean="0"/>
              <a:t> </a:t>
            </a:r>
            <a:r>
              <a:rPr lang="tr-TR" dirty="0" err="1" smtClean="0"/>
              <a:t>korpusu</a:t>
            </a:r>
            <a:r>
              <a:rPr lang="tr-TR" dirty="0" smtClean="0"/>
              <a:t> ve </a:t>
            </a:r>
            <a:r>
              <a:rPr lang="tr-TR" dirty="0" err="1" smtClean="0"/>
              <a:t>manubriumunun</a:t>
            </a:r>
            <a:r>
              <a:rPr lang="tr-TR" dirty="0" smtClean="0"/>
              <a:t> eklemlenmesiyle oluşur.</a:t>
            </a:r>
          </a:p>
          <a:p>
            <a:pPr lvl="1"/>
            <a:r>
              <a:rPr lang="tr-TR" dirty="0" err="1" smtClean="0"/>
              <a:t>Sternal</a:t>
            </a:r>
            <a:r>
              <a:rPr lang="tr-TR" dirty="0" smtClean="0"/>
              <a:t> açı, 2. </a:t>
            </a:r>
            <a:r>
              <a:rPr lang="tr-TR" dirty="0" err="1" smtClean="0"/>
              <a:t>kostanın</a:t>
            </a:r>
            <a:r>
              <a:rPr lang="tr-TR" dirty="0" smtClean="0"/>
              <a:t> </a:t>
            </a:r>
            <a:r>
              <a:rPr lang="tr-TR" dirty="0" err="1" smtClean="0"/>
              <a:t>sternuma</a:t>
            </a:r>
            <a:r>
              <a:rPr lang="tr-TR" dirty="0" smtClean="0"/>
              <a:t> tutunduğu yerdir.</a:t>
            </a:r>
          </a:p>
        </p:txBody>
      </p:sp>
    </p:spTree>
    <p:extLst>
      <p:ext uri="{BB962C8B-B14F-4D97-AF65-F5344CB8AC3E}">
        <p14:creationId xmlns:p14="http://schemas.microsoft.com/office/powerpoint/2010/main" val="327998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https://scontent.fdiy1-2.fna.fbcdn.net/v/t1.18169-9/21369171_1770163679678252_6156947876686942464_n.png?_nc_cat=109&amp;ccb=1-7&amp;_nc_sid=7f8c78&amp;_nc_ohc=ZXja01kZZf4AX_BizZ2&amp;_nc_ht=scontent.fdiy1-2.fna&amp;oh=00_AfA1fUqeEGArAFuyxM2UfoTFeMPdJwxFzEbGdNzWf_PWBA&amp;oe=656830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 y="0"/>
            <a:ext cx="9197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79512" y="2218710"/>
            <a:ext cx="170861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000" dirty="0" err="1" smtClean="0"/>
              <a:t>Manubrium</a:t>
            </a:r>
            <a:endParaRPr lang="tr-TR" sz="2000" dirty="0"/>
          </a:p>
        </p:txBody>
      </p:sp>
      <p:sp>
        <p:nvSpPr>
          <p:cNvPr id="6" name="Metin kutusu 5"/>
          <p:cNvSpPr txBox="1"/>
          <p:nvPr/>
        </p:nvSpPr>
        <p:spPr>
          <a:xfrm>
            <a:off x="701583" y="3946424"/>
            <a:ext cx="170861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000" dirty="0" err="1" smtClean="0"/>
              <a:t>Corpus</a:t>
            </a:r>
            <a:r>
              <a:rPr lang="tr-TR" sz="2000" dirty="0" smtClean="0"/>
              <a:t> </a:t>
            </a:r>
            <a:r>
              <a:rPr lang="tr-TR" sz="2000" dirty="0" err="1" smtClean="0"/>
              <a:t>sterni</a:t>
            </a:r>
            <a:endParaRPr lang="tr-TR" sz="2000" dirty="0"/>
          </a:p>
        </p:txBody>
      </p:sp>
    </p:spTree>
    <p:extLst>
      <p:ext uri="{BB962C8B-B14F-4D97-AF65-F5344CB8AC3E}">
        <p14:creationId xmlns:p14="http://schemas.microsoft.com/office/powerpoint/2010/main" val="4279006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utoShape 2" descr="https://www.ecgedu.com/wp-content/uploads/2020/10/Chest-lead-placement-V1-to-V5-anterior-view.pn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936"/>
            <a:ext cx="7767882"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88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551132"/>
          </a:xfrm>
        </p:spPr>
        <p:txBody>
          <a:bodyPr>
            <a:normAutofit fontScale="90000"/>
          </a:bodyPr>
          <a:lstStyle/>
          <a:p>
            <a:r>
              <a:rPr lang="tr-TR" dirty="0" smtClean="0"/>
              <a:t>EKG Çekilirken Dikkat Edilecek Hususlar</a:t>
            </a:r>
            <a:endParaRPr lang="tr-TR" dirty="0"/>
          </a:p>
        </p:txBody>
      </p:sp>
      <p:sp>
        <p:nvSpPr>
          <p:cNvPr id="3" name="İçerik Yer Tutucusu 2"/>
          <p:cNvSpPr>
            <a:spLocks noGrp="1"/>
          </p:cNvSpPr>
          <p:nvPr>
            <p:ph idx="1"/>
          </p:nvPr>
        </p:nvSpPr>
        <p:spPr>
          <a:xfrm>
            <a:off x="457200" y="1052736"/>
            <a:ext cx="8229600" cy="5805264"/>
          </a:xfrm>
        </p:spPr>
        <p:txBody>
          <a:bodyPr>
            <a:normAutofit fontScale="85000" lnSpcReduction="20000"/>
          </a:bodyPr>
          <a:lstStyle/>
          <a:p>
            <a:r>
              <a:rPr lang="tr-TR" dirty="0" smtClean="0"/>
              <a:t>Kemik iyi bir elektrik ileticisi olmadığından dolayı, elektrotlar kemik üzerine yerleştirilmemelidir. Kemik üzerine yerleştirilmediği sürece</a:t>
            </a:r>
            <a:r>
              <a:rPr lang="tr-TR" dirty="0"/>
              <a:t>, kollar ve bacaklarda </a:t>
            </a:r>
            <a:r>
              <a:rPr lang="tr-TR" dirty="0" smtClean="0"/>
              <a:t>elektrotların tam olarak nereye yerleştirildiği çok önemli değildir. Elektrotların sıkı temas etmesi için düz bölgeler tercih edilmelidir. Genellikle </a:t>
            </a:r>
            <a:r>
              <a:rPr lang="tr-TR" dirty="0"/>
              <a:t>elektrotlar el ve ayak bileklerinin biraz yukarısına (</a:t>
            </a:r>
            <a:r>
              <a:rPr lang="tr-TR" dirty="0" err="1"/>
              <a:t>proksimaline</a:t>
            </a:r>
            <a:r>
              <a:rPr lang="tr-TR" dirty="0"/>
              <a:t>) ve iç yüzeyine yerleştirilir.</a:t>
            </a:r>
          </a:p>
          <a:p>
            <a:endParaRPr lang="tr-TR" dirty="0" smtClean="0"/>
          </a:p>
          <a:p>
            <a:r>
              <a:rPr lang="tr-TR" dirty="0"/>
              <a:t>Kıllar elektriksel sinyal için kötü bir iletken </a:t>
            </a:r>
            <a:r>
              <a:rPr lang="tr-TR" dirty="0" smtClean="0"/>
              <a:t>olup, ayrıca elektrotların </a:t>
            </a:r>
            <a:r>
              <a:rPr lang="tr-TR" dirty="0"/>
              <a:t>deriye </a:t>
            </a:r>
            <a:r>
              <a:rPr lang="tr-TR" dirty="0" smtClean="0"/>
              <a:t>yapışmasına da </a:t>
            </a:r>
            <a:r>
              <a:rPr lang="tr-TR" dirty="0"/>
              <a:t>engel </a:t>
            </a:r>
            <a:r>
              <a:rPr lang="tr-TR" dirty="0" smtClean="0"/>
              <a:t>olabilir.</a:t>
            </a:r>
          </a:p>
          <a:p>
            <a:pPr lvl="1"/>
            <a:r>
              <a:rPr lang="tr-TR" dirty="0"/>
              <a:t>Kılları tamamen tıraş etmek deride çiziklere yol açarak EKG çekimini olumsuz etkileyebilir. Bunun yerine </a:t>
            </a:r>
            <a:r>
              <a:rPr lang="tr-TR" dirty="0" smtClean="0"/>
              <a:t>kılların kesilip kısaltılması daha uygundur. </a:t>
            </a:r>
            <a:endParaRPr lang="tr-TR" dirty="0"/>
          </a:p>
          <a:p>
            <a:pPr lvl="1"/>
            <a:r>
              <a:rPr lang="tr-TR" dirty="0" smtClean="0"/>
              <a:t>Hasta </a:t>
            </a:r>
            <a:r>
              <a:rPr lang="tr-TR" dirty="0"/>
              <a:t>kılların </a:t>
            </a:r>
            <a:r>
              <a:rPr lang="tr-TR" dirty="0" smtClean="0"/>
              <a:t>kısaltılmasını istemezse veya buna vakit yoksa, </a:t>
            </a:r>
            <a:r>
              <a:rPr lang="tr-TR" dirty="0"/>
              <a:t>kıllar yana ayrıştırılabilir veya elektrotlar mümkün olduğunca sıkı temas ettirilebilir</a:t>
            </a:r>
            <a:r>
              <a:rPr lang="tr-TR" dirty="0" smtClean="0"/>
              <a:t>.</a:t>
            </a:r>
          </a:p>
          <a:p>
            <a:pPr lvl="1"/>
            <a:endParaRPr lang="tr-TR" dirty="0" smtClean="0"/>
          </a:p>
          <a:p>
            <a:pPr lvl="1"/>
            <a:endParaRPr lang="tr-TR" dirty="0" smtClean="0"/>
          </a:p>
        </p:txBody>
      </p:sp>
    </p:spTree>
    <p:extLst>
      <p:ext uri="{BB962C8B-B14F-4D97-AF65-F5344CB8AC3E}">
        <p14:creationId xmlns:p14="http://schemas.microsoft.com/office/powerpoint/2010/main" val="71979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741368"/>
          </a:xfrm>
        </p:spPr>
        <p:txBody>
          <a:bodyPr>
            <a:normAutofit fontScale="85000" lnSpcReduction="20000"/>
          </a:bodyPr>
          <a:lstStyle/>
          <a:p>
            <a:pPr marL="342900" lvl="1" indent="-342900">
              <a:buFont typeface="Arial" pitchFamily="34" charset="0"/>
              <a:buChar char="•"/>
            </a:pPr>
            <a:r>
              <a:rPr lang="tr-TR" dirty="0"/>
              <a:t>Yağlı, kirli deri EKG çekimini olumsuz etkileyebilir. Gerekirse ciltteki kirler su ve sabunla yıkanıp temizlenmeli ve daha sonra cilt kurulanmalıdır. EKG çekilirken cildin temiz ve kuru olması gerekir. </a:t>
            </a:r>
            <a:r>
              <a:rPr lang="tr-TR" dirty="0" smtClean="0"/>
              <a:t>Cilt terli ise kurulanmalıdır.</a:t>
            </a:r>
            <a:endParaRPr lang="tr-TR" dirty="0"/>
          </a:p>
          <a:p>
            <a:pPr marL="342900" lvl="1" indent="-342900">
              <a:buFont typeface="Arial" pitchFamily="34" charset="0"/>
              <a:buChar char="•"/>
            </a:pPr>
            <a:endParaRPr lang="tr-TR" dirty="0"/>
          </a:p>
          <a:p>
            <a:pPr marL="342900" lvl="1" indent="-342900">
              <a:buFont typeface="Arial" pitchFamily="34" charset="0"/>
              <a:buChar char="•"/>
            </a:pPr>
            <a:r>
              <a:rPr lang="tr-TR" dirty="0"/>
              <a:t>EKG kayıt cihazları iskelet kasının kasılmasını da tespit eder. Yani hareket ve titreme EKG kaydını </a:t>
            </a:r>
            <a:r>
              <a:rPr lang="tr-TR" dirty="0" smtClean="0"/>
              <a:t>olumsuz etkiler</a:t>
            </a:r>
            <a:r>
              <a:rPr lang="tr-TR" dirty="0"/>
              <a:t>. Bu nedenle EKG çekilirken hastanın kollarını yanda tutarak, bacaklarını uzatmış şekilde sırtüstü yatması tercih </a:t>
            </a:r>
            <a:r>
              <a:rPr lang="tr-TR" dirty="0" smtClean="0"/>
              <a:t>edilir; hasta rahatlamış ve gevşemiş olmalıdır ve üşümemelidir. İşlem sırasında hastaya konuşmaması gerektiği söylenmelidir. Eğer çekim sırasında EKG kaydının taban çizgileri aşağı yukarı geziniyorsa, hastadan kayıt sırasında nefesini tutması istenebilir.</a:t>
            </a:r>
          </a:p>
          <a:p>
            <a:pPr marL="342900" lvl="1" indent="-342900">
              <a:buFont typeface="Arial" pitchFamily="34" charset="0"/>
              <a:buChar char="•"/>
            </a:pPr>
            <a:endParaRPr lang="tr-TR" dirty="0"/>
          </a:p>
          <a:p>
            <a:pPr marL="342900" lvl="1" indent="-342900">
              <a:buFont typeface="Arial" pitchFamily="34" charset="0"/>
              <a:buChar char="•"/>
            </a:pPr>
            <a:r>
              <a:rPr lang="tr-TR" dirty="0" smtClean="0"/>
              <a:t>Elektrotları yerleştirirken cilde alkol bazlı ürünler sürmek tavsiye edilmez. EKG çekimi için özel olarak üretilmiş jellerin kullanılması önerilir. Jel, elektrot yerleştirilecek cilt bölgesine sürülür ve jel uygulandıktan hemen sonra ilgili elektrot yerleştirilmelidir.</a:t>
            </a:r>
            <a:endParaRPr lang="tr-TR" dirty="0"/>
          </a:p>
          <a:p>
            <a:endParaRPr lang="tr-TR" dirty="0"/>
          </a:p>
        </p:txBody>
      </p:sp>
    </p:spTree>
    <p:extLst>
      <p:ext uri="{BB962C8B-B14F-4D97-AF65-F5344CB8AC3E}">
        <p14:creationId xmlns:p14="http://schemas.microsoft.com/office/powerpoint/2010/main" val="20675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5328592"/>
          </a:xfrm>
        </p:spPr>
        <p:txBody>
          <a:bodyPr>
            <a:noAutofit/>
          </a:bodyPr>
          <a:lstStyle/>
          <a:p>
            <a:pPr marL="342900" lvl="1" indent="-342900">
              <a:buFont typeface="Arial" pitchFamily="34" charset="0"/>
              <a:buChar char="•"/>
            </a:pPr>
            <a:r>
              <a:rPr lang="tr-TR" sz="2600" dirty="0"/>
              <a:t>Hastanın üzerindeki saat, cep telefonu, yüzük, anahtarlık vb. metal eşyalar EKG çekimi sırasında çıkarılmalıdır.</a:t>
            </a:r>
          </a:p>
          <a:p>
            <a:pPr marL="342900" lvl="1" indent="-342900">
              <a:buFont typeface="Arial" pitchFamily="34" charset="0"/>
              <a:buChar char="•"/>
            </a:pPr>
            <a:endParaRPr lang="tr-TR" sz="2600" dirty="0"/>
          </a:p>
          <a:p>
            <a:pPr marL="342900" lvl="1" indent="-342900">
              <a:buFont typeface="Arial" pitchFamily="34" charset="0"/>
              <a:buChar char="•"/>
            </a:pPr>
            <a:r>
              <a:rPr lang="tr-TR" sz="2600" dirty="0"/>
              <a:t>Herhangi bir kaynaktan elektriksel </a:t>
            </a:r>
            <a:r>
              <a:rPr lang="tr-TR" sz="2600" dirty="0" err="1"/>
              <a:t>interferans</a:t>
            </a:r>
            <a:r>
              <a:rPr lang="tr-TR" sz="2600" dirty="0"/>
              <a:t> olduğunda, meydana gelen düzenli titreşimler kalınlaşmış </a:t>
            </a:r>
            <a:r>
              <a:rPr lang="tr-TR" sz="2600" dirty="0" err="1"/>
              <a:t>izoelektrik</a:t>
            </a:r>
            <a:r>
              <a:rPr lang="tr-TR" sz="2600" dirty="0"/>
              <a:t> hat oluşturabilir. Böyle bir durumda </a:t>
            </a:r>
            <a:r>
              <a:rPr lang="tr-TR" sz="2600" dirty="0" err="1"/>
              <a:t>interferansın</a:t>
            </a:r>
            <a:r>
              <a:rPr lang="tr-TR" sz="2600" dirty="0"/>
              <a:t> kaynağı bulunarak engellenmelidir. </a:t>
            </a:r>
          </a:p>
          <a:p>
            <a:pPr marL="342900" lvl="1" indent="-342900">
              <a:buFont typeface="Arial" pitchFamily="34" charset="0"/>
              <a:buChar char="•"/>
            </a:pPr>
            <a:endParaRPr lang="tr-TR" sz="2600" dirty="0"/>
          </a:p>
          <a:p>
            <a:pPr marL="342900" lvl="1" indent="-342900">
              <a:buFont typeface="Arial" pitchFamily="34" charset="0"/>
              <a:buChar char="•"/>
            </a:pPr>
            <a:r>
              <a:rPr lang="tr-TR" sz="2600" dirty="0"/>
              <a:t>Kirli veya paslanmış elektrotlar, EKG kaydını olumsuz etkiler. Elektrotların metal parçalarının  temiz ve parlak olması gerekir.</a:t>
            </a:r>
          </a:p>
        </p:txBody>
      </p:sp>
    </p:spTree>
    <p:extLst>
      <p:ext uri="{BB962C8B-B14F-4D97-AF65-F5344CB8AC3E}">
        <p14:creationId xmlns:p14="http://schemas.microsoft.com/office/powerpoint/2010/main" val="33321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EKG</a:t>
            </a:r>
            <a:endParaRPr lang="tr-TR" dirty="0"/>
          </a:p>
        </p:txBody>
      </p:sp>
      <p:sp>
        <p:nvSpPr>
          <p:cNvPr id="3" name="İçerik Yer Tutucusu 2"/>
          <p:cNvSpPr>
            <a:spLocks noGrp="1"/>
          </p:cNvSpPr>
          <p:nvPr>
            <p:ph idx="1"/>
          </p:nvPr>
        </p:nvSpPr>
        <p:spPr>
          <a:xfrm>
            <a:off x="457200" y="1600200"/>
            <a:ext cx="8229600" cy="4853136"/>
          </a:xfrm>
        </p:spPr>
        <p:txBody>
          <a:bodyPr>
            <a:normAutofit/>
          </a:bodyPr>
          <a:lstStyle/>
          <a:p>
            <a:r>
              <a:rPr lang="tr-TR" dirty="0"/>
              <a:t>Kalbin elektriksel aktivitesinin, vücut yüzeyine yerleştirilen elektrotlarla gözlenmesine elektrokardiyografi (EKG) adı verilir.</a:t>
            </a:r>
          </a:p>
          <a:p>
            <a:endParaRPr lang="tr-TR" dirty="0"/>
          </a:p>
          <a:p>
            <a:r>
              <a:rPr lang="tr-TR" dirty="0" smtClean="0"/>
              <a:t>EKG</a:t>
            </a:r>
            <a:r>
              <a:rPr lang="tr-TR" dirty="0"/>
              <a:t>, kalp hastalıklarının tanısında ve takibinde </a:t>
            </a:r>
            <a:r>
              <a:rPr lang="tr-TR" dirty="0" smtClean="0"/>
              <a:t>kullanılan oldukça </a:t>
            </a:r>
            <a:r>
              <a:rPr lang="tr-TR" dirty="0"/>
              <a:t>önemli bir tetkiktir</a:t>
            </a:r>
            <a:r>
              <a:rPr lang="tr-TR" dirty="0" smtClean="0"/>
              <a:t>.</a:t>
            </a:r>
            <a:endParaRPr lang="tr-TR" dirty="0"/>
          </a:p>
        </p:txBody>
      </p:sp>
    </p:spTree>
    <p:extLst>
      <p:ext uri="{BB962C8B-B14F-4D97-AF65-F5344CB8AC3E}">
        <p14:creationId xmlns:p14="http://schemas.microsoft.com/office/powerpoint/2010/main" val="2813636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Kalibrasyon</a:t>
            </a:r>
            <a:endParaRPr lang="tr-TR" dirty="0"/>
          </a:p>
        </p:txBody>
      </p:sp>
      <p:sp>
        <p:nvSpPr>
          <p:cNvPr id="3" name="İçerik Yer Tutucusu 2"/>
          <p:cNvSpPr>
            <a:spLocks noGrp="1"/>
          </p:cNvSpPr>
          <p:nvPr>
            <p:ph idx="1"/>
          </p:nvPr>
        </p:nvSpPr>
        <p:spPr>
          <a:xfrm>
            <a:off x="457200" y="1600200"/>
            <a:ext cx="8229600" cy="2548880"/>
          </a:xfrm>
        </p:spPr>
        <p:txBody>
          <a:bodyPr>
            <a:normAutofit fontScale="77500" lnSpcReduction="20000"/>
          </a:bodyPr>
          <a:lstStyle/>
          <a:p>
            <a:r>
              <a:rPr lang="tr-TR" dirty="0" smtClean="0"/>
              <a:t>Genellikle 1 </a:t>
            </a:r>
            <a:r>
              <a:rPr lang="tr-TR" dirty="0" err="1" smtClean="0"/>
              <a:t>mV’luk</a:t>
            </a:r>
            <a:r>
              <a:rPr lang="tr-TR" dirty="0" smtClean="0"/>
              <a:t> kalibrasyon çizgisi 1 cm’ye (2 büyük kareye) denk olacak şekilde EKG çekimi yapılır.</a:t>
            </a:r>
          </a:p>
          <a:p>
            <a:endParaRPr lang="tr-TR" dirty="0"/>
          </a:p>
          <a:p>
            <a:r>
              <a:rPr lang="tr-TR" dirty="0"/>
              <a:t>G</a:t>
            </a:r>
            <a:r>
              <a:rPr lang="tr-TR" dirty="0" smtClean="0"/>
              <a:t>enellikle 25 mm/</a:t>
            </a:r>
            <a:r>
              <a:rPr lang="tr-TR" dirty="0" err="1" smtClean="0"/>
              <a:t>saniye’lik</a:t>
            </a:r>
            <a:r>
              <a:rPr lang="tr-TR" dirty="0" smtClean="0"/>
              <a:t> çekim hızı tercih edilir.</a:t>
            </a:r>
          </a:p>
          <a:p>
            <a:endParaRPr lang="tr-TR" dirty="0"/>
          </a:p>
          <a:p>
            <a:r>
              <a:rPr lang="tr-TR" dirty="0" smtClean="0"/>
              <a:t>Doğru bir EKG değerlendirmesi yapabilmek için cihazın kalibrasyonunu ayarlamak ve bilmek gerekir.</a:t>
            </a:r>
          </a:p>
        </p:txBody>
      </p:sp>
      <p:pic>
        <p:nvPicPr>
          <p:cNvPr id="1026" name="Picture 2" descr="https://images.squarespace-cdn.com/content/v1/607151a3af0f916169973d2b/1623537576898-QVTHFS74QWUHBDYM0LLO/ECG+calibration+image.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293096"/>
            <a:ext cx="4824536" cy="2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Elektrotları doğru yerleştir.</a:t>
            </a:r>
          </a:p>
          <a:p>
            <a:endParaRPr lang="tr-TR" dirty="0" smtClean="0"/>
          </a:p>
          <a:p>
            <a:r>
              <a:rPr lang="tr-TR" dirty="0" smtClean="0"/>
              <a:t>İyi/sıkı temas sağla.</a:t>
            </a:r>
          </a:p>
          <a:p>
            <a:endParaRPr lang="tr-TR" dirty="0" smtClean="0"/>
          </a:p>
          <a:p>
            <a:r>
              <a:rPr lang="tr-TR" dirty="0"/>
              <a:t>Hastayı rahatlat ve hareket etmemesini söyle</a:t>
            </a:r>
            <a:r>
              <a:rPr lang="tr-TR" dirty="0" smtClean="0"/>
              <a:t>.</a:t>
            </a:r>
          </a:p>
          <a:p>
            <a:endParaRPr lang="tr-TR" dirty="0"/>
          </a:p>
          <a:p>
            <a:r>
              <a:rPr lang="tr-TR" dirty="0" smtClean="0"/>
              <a:t>Kalibrasyona dikkat et.</a:t>
            </a:r>
          </a:p>
          <a:p>
            <a:endParaRPr lang="tr-TR" dirty="0" smtClean="0"/>
          </a:p>
        </p:txBody>
      </p:sp>
    </p:spTree>
    <p:extLst>
      <p:ext uri="{BB962C8B-B14F-4D97-AF65-F5344CB8AC3E}">
        <p14:creationId xmlns:p14="http://schemas.microsoft.com/office/powerpoint/2010/main" val="2069188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797152"/>
            <a:ext cx="8229600" cy="1872208"/>
          </a:xfrm>
        </p:spPr>
        <p:txBody>
          <a:bodyPr>
            <a:normAutofit/>
          </a:bodyPr>
          <a:lstStyle/>
          <a:p>
            <a:r>
              <a:rPr lang="tr-TR" dirty="0" err="1"/>
              <a:t>Ekstremite</a:t>
            </a:r>
            <a:r>
              <a:rPr lang="tr-TR" dirty="0"/>
              <a:t> derivasyonları kalbi </a:t>
            </a:r>
            <a:r>
              <a:rPr lang="tr-TR" dirty="0" err="1"/>
              <a:t>frontal</a:t>
            </a:r>
            <a:r>
              <a:rPr lang="tr-TR" dirty="0"/>
              <a:t> düzlemde, göğüs derivasyonları ise </a:t>
            </a:r>
            <a:r>
              <a:rPr lang="tr-TR" dirty="0" err="1"/>
              <a:t>horizontal</a:t>
            </a:r>
            <a:r>
              <a:rPr lang="tr-TR" dirty="0"/>
              <a:t> düzlemde görür</a:t>
            </a:r>
            <a:r>
              <a:rPr lang="tr-TR" dirty="0" smtClean="0"/>
              <a:t>.</a:t>
            </a:r>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750"/>
          <a:stretch/>
        </p:blipFill>
        <p:spPr bwMode="auto">
          <a:xfrm>
            <a:off x="-19050" y="-28453"/>
            <a:ext cx="9163050" cy="457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89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ocalization Dr. UZMA ANSARI I Lateral II Inferior III Inferior aVR aVL Lateral V1 Septal aVF Inferior V2 Septal V3 Anteri..."/>
          <p:cNvPicPr/>
          <p:nvPr/>
        </p:nvPicPr>
        <p:blipFill>
          <a:blip r:embed="rId2" cstate="print"/>
          <a:srcRect l="6231" t="44307" r="6540" b="11386"/>
          <a:stretch>
            <a:fillRect/>
          </a:stretch>
        </p:blipFill>
        <p:spPr bwMode="auto">
          <a:xfrm>
            <a:off x="0" y="1412776"/>
            <a:ext cx="9144000" cy="3888432"/>
          </a:xfrm>
          <a:prstGeom prst="rect">
            <a:avLst/>
          </a:prstGeom>
          <a:noFill/>
        </p:spPr>
      </p:pic>
    </p:spTree>
    <p:extLst>
      <p:ext uri="{BB962C8B-B14F-4D97-AF65-F5344CB8AC3E}">
        <p14:creationId xmlns:p14="http://schemas.microsoft.com/office/powerpoint/2010/main" val="305301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EKG’de Kaydedilen Elektriksel Aktivitenin Temeli</a:t>
            </a:r>
            <a:endParaRPr lang="tr-TR" dirty="0"/>
          </a:p>
        </p:txBody>
      </p:sp>
      <p:sp>
        <p:nvSpPr>
          <p:cNvPr id="3" name="İçerik Yer Tutucusu 2"/>
          <p:cNvSpPr>
            <a:spLocks noGrp="1"/>
          </p:cNvSpPr>
          <p:nvPr>
            <p:ph idx="1"/>
          </p:nvPr>
        </p:nvSpPr>
        <p:spPr/>
        <p:txBody>
          <a:bodyPr>
            <a:normAutofit fontScale="85000" lnSpcReduction="10000"/>
          </a:bodyPr>
          <a:lstStyle/>
          <a:p>
            <a:r>
              <a:rPr lang="tr-TR" dirty="0"/>
              <a:t>Kalp hücreleri </a:t>
            </a:r>
            <a:r>
              <a:rPr lang="tr-TR" dirty="0" err="1"/>
              <a:t>depolarize</a:t>
            </a:r>
            <a:r>
              <a:rPr lang="tr-TR" dirty="0"/>
              <a:t> olduklarında hücre içi </a:t>
            </a:r>
            <a:r>
              <a:rPr lang="tr-TR" dirty="0" err="1"/>
              <a:t>pozitifleşirken</a:t>
            </a:r>
            <a:r>
              <a:rPr lang="tr-TR" dirty="0"/>
              <a:t>, hücre dışı negatif hale gelir.</a:t>
            </a:r>
          </a:p>
          <a:p>
            <a:endParaRPr lang="tr-TR" dirty="0"/>
          </a:p>
          <a:p>
            <a:r>
              <a:rPr lang="tr-TR" dirty="0"/>
              <a:t>Kalp hücreleri </a:t>
            </a:r>
            <a:r>
              <a:rPr lang="tr-TR" dirty="0" err="1" smtClean="0"/>
              <a:t>repolarize</a:t>
            </a:r>
            <a:r>
              <a:rPr lang="tr-TR" dirty="0" smtClean="0"/>
              <a:t> (polarize) olurken</a:t>
            </a:r>
            <a:r>
              <a:rPr lang="tr-TR" dirty="0"/>
              <a:t>, hücre içi yeniden negatifleşir ve hücre dışı pozitif hale gelir.</a:t>
            </a:r>
          </a:p>
          <a:p>
            <a:endParaRPr lang="tr-TR" dirty="0"/>
          </a:p>
          <a:p>
            <a:r>
              <a:rPr lang="tr-TR" b="1" dirty="0"/>
              <a:t>Hücre dışı ortamda</a:t>
            </a:r>
            <a:r>
              <a:rPr lang="tr-TR" dirty="0"/>
              <a:t>, </a:t>
            </a:r>
            <a:r>
              <a:rPr lang="tr-TR" u="sng" dirty="0"/>
              <a:t>negatif alanlardan pozitif alanlara doğru</a:t>
            </a:r>
            <a:r>
              <a:rPr lang="tr-TR" dirty="0"/>
              <a:t> elektriksel akımlar oluşur. Bunlar elektriksel vektörlerle gösterilebilir. Vektörün yönü negatiften pozitife doğru olur. Bunlar, EKG sırasında kaydedilen elektriksel akımlardır.</a:t>
            </a:r>
          </a:p>
          <a:p>
            <a:endParaRPr lang="tr-TR" dirty="0"/>
          </a:p>
        </p:txBody>
      </p:sp>
    </p:spTree>
    <p:extLst>
      <p:ext uri="{BB962C8B-B14F-4D97-AF65-F5344CB8AC3E}">
        <p14:creationId xmlns:p14="http://schemas.microsoft.com/office/powerpoint/2010/main" val="2604399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8192" y="0"/>
            <a:ext cx="9125808" cy="6858000"/>
          </a:xfrm>
          <a:prstGeom prst="rect">
            <a:avLst/>
          </a:prstGeom>
          <a:noFill/>
          <a:ln>
            <a:noFill/>
          </a:ln>
        </p:spPr>
      </p:pic>
    </p:spTree>
    <p:extLst>
      <p:ext uri="{BB962C8B-B14F-4D97-AF65-F5344CB8AC3E}">
        <p14:creationId xmlns:p14="http://schemas.microsoft.com/office/powerpoint/2010/main" val="209400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t>Bir elektriksel vektör, EKG </a:t>
            </a:r>
            <a:r>
              <a:rPr lang="tr-TR" dirty="0" err="1" smtClean="0"/>
              <a:t>elektrodunun</a:t>
            </a:r>
            <a:r>
              <a:rPr lang="tr-TR" dirty="0" smtClean="0"/>
              <a:t> pozitif ucuna doğruysa pozitif bir dalga olarak kaydedilir; eğer pozitif uçtan uzaklaşan bir vektör ise negatif bir dalga olarak kaydedilir.</a:t>
            </a:r>
          </a:p>
          <a:p>
            <a:pPr lvl="1"/>
            <a:r>
              <a:rPr lang="tr-TR" dirty="0" smtClean="0"/>
              <a:t>Dalga (</a:t>
            </a:r>
            <a:r>
              <a:rPr lang="tr-TR" dirty="0" err="1" smtClean="0"/>
              <a:t>defleksiyon</a:t>
            </a:r>
            <a:r>
              <a:rPr lang="tr-TR" dirty="0" smtClean="0"/>
              <a:t>), EKG’de </a:t>
            </a:r>
            <a:r>
              <a:rPr lang="tr-TR" dirty="0" err="1"/>
              <a:t>izoelektrik</a:t>
            </a:r>
            <a:r>
              <a:rPr lang="tr-TR" dirty="0"/>
              <a:t> hattan yukarıya veya aşağıya doğru olan </a:t>
            </a:r>
            <a:r>
              <a:rPr lang="tr-TR" dirty="0" smtClean="0"/>
              <a:t>sapmadır.</a:t>
            </a:r>
            <a:endParaRPr lang="tr-TR" dirty="0"/>
          </a:p>
          <a:p>
            <a:pPr marL="0" indent="0">
              <a:buNone/>
            </a:pPr>
            <a:endParaRPr lang="tr-TR" dirty="0"/>
          </a:p>
          <a:p>
            <a:r>
              <a:rPr lang="tr-TR" dirty="0" smtClean="0"/>
              <a:t>Derivasyonun ekseni ile dik açı yapan elektriksel akım vektörleri ya kaydedilemez ya da </a:t>
            </a:r>
            <a:r>
              <a:rPr lang="tr-TR" dirty="0" err="1" smtClean="0"/>
              <a:t>bifazik</a:t>
            </a:r>
            <a:r>
              <a:rPr lang="tr-TR" dirty="0" smtClean="0"/>
              <a:t> dalgalar olarak kaydedilir.</a:t>
            </a:r>
            <a:endParaRPr lang="tr-TR" dirty="0"/>
          </a:p>
        </p:txBody>
      </p:sp>
    </p:spTree>
    <p:extLst>
      <p:ext uri="{BB962C8B-B14F-4D97-AF65-F5344CB8AC3E}">
        <p14:creationId xmlns:p14="http://schemas.microsoft.com/office/powerpoint/2010/main" val="1982946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dicine-on-line.com/html/ecg/e0001en_files/image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447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32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786210"/>
          </a:xfrm>
        </p:spPr>
        <p:txBody>
          <a:bodyPr>
            <a:normAutofit fontScale="90000"/>
          </a:bodyPr>
          <a:lstStyle/>
          <a:p>
            <a:r>
              <a:rPr lang="tr-TR" dirty="0" smtClean="0"/>
              <a:t>Kalpte </a:t>
            </a:r>
            <a:r>
              <a:rPr lang="tr-TR" dirty="0" err="1" smtClean="0"/>
              <a:t>Depolarizasyon</a:t>
            </a:r>
            <a:r>
              <a:rPr lang="tr-TR" dirty="0" smtClean="0"/>
              <a:t> ve </a:t>
            </a:r>
            <a:r>
              <a:rPr lang="tr-TR" dirty="0" err="1" smtClean="0"/>
              <a:t>Repolarizasyon</a:t>
            </a:r>
            <a:r>
              <a:rPr lang="tr-TR" dirty="0" smtClean="0"/>
              <a:t> Sırasında Kaydedilen Dalgalar</a:t>
            </a:r>
            <a:endParaRPr lang="tr-TR" dirty="0"/>
          </a:p>
        </p:txBody>
      </p:sp>
      <p:sp>
        <p:nvSpPr>
          <p:cNvPr id="3" name="İçerik Yer Tutucusu 2"/>
          <p:cNvSpPr>
            <a:spLocks noGrp="1"/>
          </p:cNvSpPr>
          <p:nvPr>
            <p:ph idx="1"/>
          </p:nvPr>
        </p:nvSpPr>
        <p:spPr>
          <a:xfrm>
            <a:off x="457200" y="2564904"/>
            <a:ext cx="8229600" cy="3561259"/>
          </a:xfrm>
        </p:spPr>
        <p:txBody>
          <a:bodyPr/>
          <a:lstStyle/>
          <a:p>
            <a:r>
              <a:rPr lang="tr-TR" dirty="0" err="1" smtClean="0"/>
              <a:t>Atriyumların</a:t>
            </a:r>
            <a:r>
              <a:rPr lang="tr-TR" dirty="0" smtClean="0"/>
              <a:t> </a:t>
            </a:r>
            <a:r>
              <a:rPr lang="tr-TR" dirty="0" err="1"/>
              <a:t>d</a:t>
            </a:r>
            <a:r>
              <a:rPr lang="tr-TR" dirty="0" err="1" smtClean="0"/>
              <a:t>epolarizasyonu</a:t>
            </a:r>
            <a:r>
              <a:rPr lang="tr-TR" dirty="0" smtClean="0"/>
              <a:t>: P dalgası</a:t>
            </a:r>
          </a:p>
          <a:p>
            <a:r>
              <a:rPr lang="tr-TR" dirty="0" err="1"/>
              <a:t>Atriyumların</a:t>
            </a:r>
            <a:r>
              <a:rPr lang="tr-TR" dirty="0"/>
              <a:t> </a:t>
            </a:r>
            <a:r>
              <a:rPr lang="tr-TR" dirty="0" err="1" smtClean="0"/>
              <a:t>repolarizasyonu</a:t>
            </a:r>
            <a:r>
              <a:rPr lang="tr-TR" dirty="0"/>
              <a:t>: </a:t>
            </a:r>
            <a:r>
              <a:rPr lang="tr-TR" dirty="0" smtClean="0"/>
              <a:t>Ta dalgası (fark edilemez)</a:t>
            </a:r>
            <a:endParaRPr lang="tr-TR" dirty="0"/>
          </a:p>
          <a:p>
            <a:r>
              <a:rPr lang="tr-TR" dirty="0" err="1" smtClean="0"/>
              <a:t>Ventriküllerin</a:t>
            </a:r>
            <a:r>
              <a:rPr lang="tr-TR" dirty="0" smtClean="0"/>
              <a:t> </a:t>
            </a:r>
            <a:r>
              <a:rPr lang="tr-TR" dirty="0" err="1"/>
              <a:t>depolarizasyonu</a:t>
            </a:r>
            <a:r>
              <a:rPr lang="tr-TR" dirty="0"/>
              <a:t>: </a:t>
            </a:r>
            <a:r>
              <a:rPr lang="tr-TR" dirty="0" smtClean="0"/>
              <a:t>QRS kompleksi (Q, R veya S dalgaları)</a:t>
            </a:r>
            <a:endParaRPr lang="tr-TR" dirty="0"/>
          </a:p>
          <a:p>
            <a:r>
              <a:rPr lang="tr-TR" dirty="0" err="1"/>
              <a:t>Ventriküllerin</a:t>
            </a:r>
            <a:r>
              <a:rPr lang="tr-TR" dirty="0" smtClean="0"/>
              <a:t> </a:t>
            </a:r>
            <a:r>
              <a:rPr lang="tr-TR" dirty="0" err="1" smtClean="0"/>
              <a:t>repolarizasyonu</a:t>
            </a:r>
            <a:r>
              <a:rPr lang="tr-TR" dirty="0"/>
              <a:t>: </a:t>
            </a:r>
            <a:r>
              <a:rPr lang="tr-TR" dirty="0" smtClean="0"/>
              <a:t>T </a:t>
            </a:r>
            <a:r>
              <a:rPr lang="tr-TR" dirty="0"/>
              <a:t>dalgası</a:t>
            </a:r>
          </a:p>
          <a:p>
            <a:endParaRPr lang="tr-TR" dirty="0"/>
          </a:p>
        </p:txBody>
      </p:sp>
    </p:spTree>
    <p:extLst>
      <p:ext uri="{BB962C8B-B14F-4D97-AF65-F5344CB8AC3E}">
        <p14:creationId xmlns:p14="http://schemas.microsoft.com/office/powerpoint/2010/main" val="264227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P, Q, R, S, and T waves"/>
          <p:cNvPicPr/>
          <p:nvPr/>
        </p:nvPicPr>
        <p:blipFill>
          <a:blip r:embed="rId2" cstate="print"/>
          <a:srcRect/>
          <a:stretch>
            <a:fillRect/>
          </a:stretch>
        </p:blipFill>
        <p:spPr bwMode="auto">
          <a:xfrm>
            <a:off x="1691680" y="0"/>
            <a:ext cx="5616624" cy="6858000"/>
          </a:xfrm>
          <a:prstGeom prst="rect">
            <a:avLst/>
          </a:prstGeom>
          <a:noFill/>
        </p:spPr>
      </p:pic>
    </p:spTree>
    <p:extLst>
      <p:ext uri="{BB962C8B-B14F-4D97-AF65-F5344CB8AC3E}">
        <p14:creationId xmlns:p14="http://schemas.microsoft.com/office/powerpoint/2010/main" val="145490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922114"/>
          </a:xfrm>
        </p:spPr>
        <p:txBody>
          <a:bodyPr/>
          <a:lstStyle/>
          <a:p>
            <a:r>
              <a:rPr lang="tr-TR" dirty="0" smtClean="0"/>
              <a:t>EKG Derivasyonları</a:t>
            </a:r>
            <a:endParaRPr lang="tr-TR" dirty="0"/>
          </a:p>
        </p:txBody>
      </p:sp>
      <p:sp>
        <p:nvSpPr>
          <p:cNvPr id="3" name="İçerik Yer Tutucusu 2"/>
          <p:cNvSpPr>
            <a:spLocks noGrp="1"/>
          </p:cNvSpPr>
          <p:nvPr>
            <p:ph idx="1"/>
          </p:nvPr>
        </p:nvSpPr>
        <p:spPr>
          <a:xfrm>
            <a:off x="457200" y="980728"/>
            <a:ext cx="8229600" cy="5616624"/>
          </a:xfrm>
        </p:spPr>
        <p:txBody>
          <a:bodyPr>
            <a:normAutofit/>
          </a:bodyPr>
          <a:lstStyle/>
          <a:p>
            <a:r>
              <a:rPr lang="tr-TR" dirty="0"/>
              <a:t>EKG derivasyonları </a:t>
            </a:r>
            <a:r>
              <a:rPr lang="tr-TR" dirty="0" err="1"/>
              <a:t>ekstremite</a:t>
            </a:r>
            <a:r>
              <a:rPr lang="tr-TR" dirty="0"/>
              <a:t> derivasyonları ve göğüs derivasyonları olmak üzere ikiye ayrılır. </a:t>
            </a:r>
            <a:endParaRPr lang="tr-TR" dirty="0" smtClean="0"/>
          </a:p>
          <a:p>
            <a:endParaRPr lang="tr-TR" dirty="0"/>
          </a:p>
          <a:p>
            <a:r>
              <a:rPr lang="tr-TR" dirty="0" err="1" smtClean="0"/>
              <a:t>Ekstremite</a:t>
            </a:r>
            <a:r>
              <a:rPr lang="tr-TR" dirty="0" smtClean="0"/>
              <a:t> </a:t>
            </a:r>
            <a:r>
              <a:rPr lang="tr-TR" dirty="0"/>
              <a:t>derivasyonları da </a:t>
            </a:r>
            <a:r>
              <a:rPr lang="tr-TR" dirty="0" err="1"/>
              <a:t>bipolar</a:t>
            </a:r>
            <a:r>
              <a:rPr lang="tr-TR" dirty="0"/>
              <a:t> ve </a:t>
            </a:r>
            <a:r>
              <a:rPr lang="tr-TR" dirty="0" err="1"/>
              <a:t>unipolar</a:t>
            </a:r>
            <a:r>
              <a:rPr lang="tr-TR" dirty="0"/>
              <a:t> olmak üzere ikiye </a:t>
            </a:r>
            <a:r>
              <a:rPr lang="tr-TR" dirty="0" smtClean="0"/>
              <a:t>ayrılır. </a:t>
            </a:r>
          </a:p>
          <a:p>
            <a:endParaRPr lang="tr-TR" dirty="0"/>
          </a:p>
          <a:p>
            <a:r>
              <a:rPr lang="tr-TR" dirty="0" smtClean="0"/>
              <a:t>Derivasyonların ekseninin yönü pozitif uca doğrudur.</a:t>
            </a:r>
            <a:endParaRPr lang="tr-TR" dirty="0"/>
          </a:p>
          <a:p>
            <a:endParaRPr lang="tr-TR" dirty="0"/>
          </a:p>
        </p:txBody>
      </p:sp>
    </p:spTree>
    <p:extLst>
      <p:ext uri="{BB962C8B-B14F-4D97-AF65-F5344CB8AC3E}">
        <p14:creationId xmlns:p14="http://schemas.microsoft.com/office/powerpoint/2010/main" val="188328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408712"/>
          </a:xfrm>
        </p:spPr>
        <p:txBody>
          <a:bodyPr>
            <a:normAutofit fontScale="92500"/>
          </a:bodyPr>
          <a:lstStyle/>
          <a:p>
            <a:r>
              <a:rPr lang="tr-TR" dirty="0" err="1" smtClean="0"/>
              <a:t>Atriyal</a:t>
            </a:r>
            <a:r>
              <a:rPr lang="tr-TR" dirty="0" smtClean="0"/>
              <a:t> </a:t>
            </a:r>
            <a:r>
              <a:rPr lang="tr-TR" dirty="0" err="1" smtClean="0"/>
              <a:t>depolarizasyon</a:t>
            </a:r>
            <a:r>
              <a:rPr lang="tr-TR" dirty="0" smtClean="0"/>
              <a:t> uyarısı, SA </a:t>
            </a:r>
            <a:r>
              <a:rPr lang="tr-TR" dirty="0" err="1" smtClean="0"/>
              <a:t>noddan</a:t>
            </a:r>
            <a:r>
              <a:rPr lang="tr-TR" dirty="0" smtClean="0"/>
              <a:t> başlayarak </a:t>
            </a:r>
            <a:r>
              <a:rPr lang="tr-TR" dirty="0" err="1" smtClean="0"/>
              <a:t>atriyumlara</a:t>
            </a:r>
            <a:r>
              <a:rPr lang="tr-TR" dirty="0" smtClean="0"/>
              <a:t> yayılır ve AV noda ulaşır.</a:t>
            </a:r>
          </a:p>
          <a:p>
            <a:endParaRPr lang="tr-TR" dirty="0" smtClean="0"/>
          </a:p>
          <a:p>
            <a:r>
              <a:rPr lang="tr-TR" dirty="0" smtClean="0"/>
              <a:t>SA </a:t>
            </a:r>
            <a:r>
              <a:rPr lang="tr-TR" dirty="0" err="1" smtClean="0"/>
              <a:t>nod</a:t>
            </a:r>
            <a:r>
              <a:rPr lang="tr-TR" dirty="0" smtClean="0"/>
              <a:t>, kalbin sağında ve yukarısında yerleşmiştir. </a:t>
            </a:r>
            <a:r>
              <a:rPr lang="tr-TR" dirty="0" err="1" smtClean="0"/>
              <a:t>Depolarizasyon</a:t>
            </a:r>
            <a:r>
              <a:rPr lang="tr-TR" dirty="0" smtClean="0"/>
              <a:t> uyarısı ağırlıklı olarak sola ve aşağı doğru ve bir miktar da öne doğru yayılır. </a:t>
            </a:r>
          </a:p>
          <a:p>
            <a:endParaRPr lang="tr-TR" dirty="0"/>
          </a:p>
          <a:p>
            <a:r>
              <a:rPr lang="tr-TR" dirty="0" err="1" smtClean="0"/>
              <a:t>Atriyal</a:t>
            </a:r>
            <a:r>
              <a:rPr lang="tr-TR" dirty="0" smtClean="0"/>
              <a:t> </a:t>
            </a:r>
            <a:r>
              <a:rPr lang="tr-TR" dirty="0" err="1" smtClean="0"/>
              <a:t>depolarizasyon</a:t>
            </a:r>
            <a:r>
              <a:rPr lang="tr-TR" dirty="0" smtClean="0"/>
              <a:t> sırasında hücre dışı ortamda ortaya çıkan elektriksel akım vektörünün </a:t>
            </a:r>
            <a:r>
              <a:rPr lang="tr-TR" dirty="0" err="1" smtClean="0"/>
              <a:t>frontal</a:t>
            </a:r>
            <a:r>
              <a:rPr lang="tr-TR" dirty="0" smtClean="0"/>
              <a:t> düzlemdeki ekseni normalde ortalama 60</a:t>
            </a:r>
            <a:r>
              <a:rPr lang="tr-TR" baseline="30000" dirty="0" smtClean="0"/>
              <a:t>o</a:t>
            </a:r>
            <a:r>
              <a:rPr lang="tr-TR" dirty="0" smtClean="0"/>
              <a:t>’lik bir açıya (0-75</a:t>
            </a:r>
            <a:r>
              <a:rPr lang="tr-TR" baseline="30000" dirty="0" smtClean="0"/>
              <a:t>o</a:t>
            </a:r>
            <a:r>
              <a:rPr lang="tr-TR" dirty="0"/>
              <a:t> </a:t>
            </a:r>
            <a:r>
              <a:rPr lang="tr-TR" dirty="0" smtClean="0"/>
              <a:t>aralığında olabilir) sahiptir. Bu vektör EKG derivasyonlarında P dalgası olarak kaydedilir.</a:t>
            </a:r>
          </a:p>
        </p:txBody>
      </p:sp>
    </p:spTree>
    <p:extLst>
      <p:ext uri="{BB962C8B-B14F-4D97-AF65-F5344CB8AC3E}">
        <p14:creationId xmlns:p14="http://schemas.microsoft.com/office/powerpoint/2010/main" val="2602271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616624"/>
          </a:xfrm>
        </p:spPr>
        <p:txBody>
          <a:bodyPr>
            <a:normAutofit fontScale="92500" lnSpcReduction="20000"/>
          </a:bodyPr>
          <a:lstStyle/>
          <a:p>
            <a:r>
              <a:rPr lang="tr-TR" dirty="0" err="1"/>
              <a:t>Atriyumlar</a:t>
            </a:r>
            <a:r>
              <a:rPr lang="tr-TR" dirty="0"/>
              <a:t> </a:t>
            </a:r>
            <a:r>
              <a:rPr lang="tr-TR" dirty="0" err="1"/>
              <a:t>repolarize</a:t>
            </a:r>
            <a:r>
              <a:rPr lang="tr-TR" dirty="0"/>
              <a:t> olmaya da SA </a:t>
            </a:r>
            <a:r>
              <a:rPr lang="tr-TR" dirty="0" err="1"/>
              <a:t>nod</a:t>
            </a:r>
            <a:r>
              <a:rPr lang="tr-TR" dirty="0"/>
              <a:t> bölgesinden başlar. </a:t>
            </a:r>
            <a:endParaRPr lang="tr-TR" dirty="0" smtClean="0"/>
          </a:p>
          <a:p>
            <a:endParaRPr lang="tr-TR" dirty="0"/>
          </a:p>
          <a:p>
            <a:r>
              <a:rPr lang="tr-TR" dirty="0" err="1" smtClean="0"/>
              <a:t>Repolarize</a:t>
            </a:r>
            <a:r>
              <a:rPr lang="tr-TR" dirty="0" smtClean="0"/>
              <a:t> </a:t>
            </a:r>
            <a:r>
              <a:rPr lang="tr-TR" dirty="0"/>
              <a:t>alanlarda hücre dışı </a:t>
            </a:r>
            <a:r>
              <a:rPr lang="tr-TR" dirty="0" err="1"/>
              <a:t>pozitifleşirken</a:t>
            </a:r>
            <a:r>
              <a:rPr lang="tr-TR" dirty="0"/>
              <a:t>, henüz </a:t>
            </a:r>
            <a:r>
              <a:rPr lang="tr-TR" dirty="0" err="1"/>
              <a:t>repolarize</a:t>
            </a:r>
            <a:r>
              <a:rPr lang="tr-TR" dirty="0"/>
              <a:t> olmamış (</a:t>
            </a:r>
            <a:r>
              <a:rPr lang="tr-TR" dirty="0" err="1"/>
              <a:t>depolarize</a:t>
            </a:r>
            <a:r>
              <a:rPr lang="tr-TR" dirty="0"/>
              <a:t>) alanlardan </a:t>
            </a:r>
            <a:r>
              <a:rPr lang="tr-TR" dirty="0" err="1"/>
              <a:t>repolarize</a:t>
            </a:r>
            <a:r>
              <a:rPr lang="tr-TR" dirty="0"/>
              <a:t> alanlara doğru bir elektriksel akım doğar (negatiften pozitife doğru). </a:t>
            </a:r>
            <a:r>
              <a:rPr lang="tr-TR" dirty="0" smtClean="0"/>
              <a:t>Bu </a:t>
            </a:r>
            <a:r>
              <a:rPr lang="tr-TR" dirty="0"/>
              <a:t>elektriksel akımın vektörü, P dalgasını oluşturan vektörle zıt yönlüdür ve EKG’de Ta dalgasını </a:t>
            </a:r>
            <a:r>
              <a:rPr lang="tr-TR" dirty="0" smtClean="0"/>
              <a:t>oluşturur.</a:t>
            </a:r>
          </a:p>
          <a:p>
            <a:endParaRPr lang="tr-TR" dirty="0"/>
          </a:p>
          <a:p>
            <a:r>
              <a:rPr lang="tr-TR" dirty="0" smtClean="0"/>
              <a:t>Ta </a:t>
            </a:r>
            <a:r>
              <a:rPr lang="tr-TR" dirty="0"/>
              <a:t>dalgası süresi uzun, </a:t>
            </a:r>
            <a:r>
              <a:rPr lang="tr-TR" dirty="0" err="1"/>
              <a:t>amplitüdü</a:t>
            </a:r>
            <a:r>
              <a:rPr lang="tr-TR" dirty="0"/>
              <a:t> düşük bir dalga olduğu için ve QRS kompleksinin içerisinde kaldığı için normalde fark edilemez.</a:t>
            </a:r>
          </a:p>
          <a:p>
            <a:endParaRPr lang="tr-TR" dirty="0"/>
          </a:p>
        </p:txBody>
      </p:sp>
    </p:spTree>
    <p:extLst>
      <p:ext uri="{BB962C8B-B14F-4D97-AF65-F5344CB8AC3E}">
        <p14:creationId xmlns:p14="http://schemas.microsoft.com/office/powerpoint/2010/main" val="181628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https://doctorlib.info/cardiology/electrocardiography/electrocardiography.files/image080.png"/>
          <p:cNvPicPr/>
          <p:nvPr/>
        </p:nvPicPr>
        <p:blipFill>
          <a:blip r:embed="rId2">
            <a:extLst>
              <a:ext uri="{28A0092B-C50C-407E-A947-70E740481C1C}">
                <a14:useLocalDpi xmlns:a14="http://schemas.microsoft.com/office/drawing/2010/main" val="0"/>
              </a:ext>
            </a:extLst>
          </a:blip>
          <a:srcRect/>
          <a:stretch>
            <a:fillRect/>
          </a:stretch>
        </p:blipFill>
        <p:spPr bwMode="auto">
          <a:xfrm>
            <a:off x="22417" y="764704"/>
            <a:ext cx="9144000" cy="4941168"/>
          </a:xfrm>
          <a:prstGeom prst="rect">
            <a:avLst/>
          </a:prstGeom>
          <a:noFill/>
          <a:ln>
            <a:noFill/>
          </a:ln>
        </p:spPr>
      </p:pic>
    </p:spTree>
    <p:extLst>
      <p:ext uri="{BB962C8B-B14F-4D97-AF65-F5344CB8AC3E}">
        <p14:creationId xmlns:p14="http://schemas.microsoft.com/office/powerpoint/2010/main" val="1072841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408712"/>
          </a:xfrm>
        </p:spPr>
        <p:txBody>
          <a:bodyPr>
            <a:normAutofit fontScale="77500" lnSpcReduction="20000"/>
          </a:bodyPr>
          <a:lstStyle/>
          <a:p>
            <a:r>
              <a:rPr lang="tr-TR" dirty="0" smtClean="0"/>
              <a:t>P </a:t>
            </a:r>
            <a:r>
              <a:rPr lang="tr-TR" dirty="0"/>
              <a:t>dalgaları </a:t>
            </a:r>
            <a:r>
              <a:rPr lang="tr-TR" dirty="0" smtClean="0"/>
              <a:t>II, I ve </a:t>
            </a:r>
            <a:r>
              <a:rPr lang="tr-TR" dirty="0" err="1"/>
              <a:t>aVF'de</a:t>
            </a:r>
            <a:r>
              <a:rPr lang="tr-TR" dirty="0"/>
              <a:t> </a:t>
            </a:r>
            <a:r>
              <a:rPr lang="tr-TR" dirty="0" smtClean="0"/>
              <a:t>pozitiftir. </a:t>
            </a:r>
            <a:endParaRPr lang="tr-TR" dirty="0"/>
          </a:p>
          <a:p>
            <a:r>
              <a:rPr lang="tr-TR" dirty="0" smtClean="0"/>
              <a:t>P dalgaları, ortalama </a:t>
            </a:r>
            <a:r>
              <a:rPr lang="tr-TR" dirty="0"/>
              <a:t>P dalga </a:t>
            </a:r>
            <a:r>
              <a:rPr lang="tr-TR" dirty="0" smtClean="0"/>
              <a:t>ekseninin </a:t>
            </a:r>
            <a:r>
              <a:rPr lang="tr-TR" dirty="0" err="1" smtClean="0"/>
              <a:t>frontal</a:t>
            </a:r>
            <a:r>
              <a:rPr lang="tr-TR" dirty="0" smtClean="0"/>
              <a:t> düzlemdeki oryantasyonuna </a:t>
            </a:r>
            <a:r>
              <a:rPr lang="tr-TR" dirty="0"/>
              <a:t>bağlı </a:t>
            </a:r>
            <a:r>
              <a:rPr lang="tr-TR" dirty="0" smtClean="0"/>
              <a:t>olarak </a:t>
            </a:r>
            <a:r>
              <a:rPr lang="tr-TR" dirty="0" err="1"/>
              <a:t>aVL</a:t>
            </a:r>
            <a:r>
              <a:rPr lang="tr-TR" dirty="0"/>
              <a:t> ve </a:t>
            </a:r>
            <a:r>
              <a:rPr lang="tr-TR" dirty="0" err="1" smtClean="0"/>
              <a:t>III’te</a:t>
            </a:r>
            <a:r>
              <a:rPr lang="tr-TR" dirty="0" smtClean="0"/>
              <a:t> pozitif </a:t>
            </a:r>
            <a:r>
              <a:rPr lang="tr-TR" dirty="0"/>
              <a:t>veya </a:t>
            </a:r>
            <a:r>
              <a:rPr lang="tr-TR" dirty="0" smtClean="0"/>
              <a:t>negatif </a:t>
            </a:r>
            <a:r>
              <a:rPr lang="tr-TR" dirty="0"/>
              <a:t>olabilir</a:t>
            </a:r>
            <a:r>
              <a:rPr lang="tr-TR" dirty="0" smtClean="0"/>
              <a:t>.</a:t>
            </a:r>
            <a:endParaRPr lang="tr-TR" dirty="0"/>
          </a:p>
          <a:p>
            <a:r>
              <a:rPr lang="tr-TR" dirty="0" smtClean="0"/>
              <a:t>P dalgaları </a:t>
            </a:r>
            <a:r>
              <a:rPr lang="tr-TR" dirty="0" err="1" smtClean="0"/>
              <a:t>aVR</a:t>
            </a:r>
            <a:r>
              <a:rPr lang="tr-TR" dirty="0" smtClean="0"/>
              <a:t> derivasyonunda negatif olarak kaydedilir.</a:t>
            </a:r>
          </a:p>
          <a:p>
            <a:r>
              <a:rPr lang="tr-TR" dirty="0" smtClean="0"/>
              <a:t>SA </a:t>
            </a:r>
            <a:r>
              <a:rPr lang="tr-TR" dirty="0" err="1" smtClean="0"/>
              <a:t>nod</a:t>
            </a:r>
            <a:r>
              <a:rPr lang="tr-TR" dirty="0" smtClean="0"/>
              <a:t>, vena kava </a:t>
            </a:r>
            <a:r>
              <a:rPr lang="tr-TR" dirty="0" err="1" smtClean="0"/>
              <a:t>süperiorun</a:t>
            </a:r>
            <a:r>
              <a:rPr lang="tr-TR" dirty="0" smtClean="0"/>
              <a:t> sağ </a:t>
            </a:r>
            <a:r>
              <a:rPr lang="tr-TR" dirty="0" err="1" smtClean="0"/>
              <a:t>atriyuma</a:t>
            </a:r>
            <a:r>
              <a:rPr lang="tr-TR" dirty="0" smtClean="0"/>
              <a:t> bağlandığı yerde, yani </a:t>
            </a:r>
            <a:r>
              <a:rPr lang="tr-TR" dirty="0" err="1" smtClean="0"/>
              <a:t>posteriorda</a:t>
            </a:r>
            <a:r>
              <a:rPr lang="tr-TR" dirty="0" smtClean="0"/>
              <a:t> ve sağda bulunur. </a:t>
            </a:r>
            <a:r>
              <a:rPr lang="tr-TR" dirty="0" err="1" smtClean="0"/>
              <a:t>Horizontal</a:t>
            </a:r>
            <a:r>
              <a:rPr lang="tr-TR" dirty="0" smtClean="0"/>
              <a:t> düzlemde, </a:t>
            </a:r>
            <a:r>
              <a:rPr lang="tr-TR" dirty="0" err="1" smtClean="0"/>
              <a:t>atriyal</a:t>
            </a:r>
            <a:r>
              <a:rPr lang="tr-TR" dirty="0" smtClean="0"/>
              <a:t> </a:t>
            </a:r>
            <a:r>
              <a:rPr lang="tr-TR" dirty="0" err="1" smtClean="0"/>
              <a:t>depolarizasyon</a:t>
            </a:r>
            <a:r>
              <a:rPr lang="tr-TR" dirty="0" smtClean="0"/>
              <a:t> sırasında önce </a:t>
            </a:r>
            <a:r>
              <a:rPr lang="tr-TR" dirty="0" err="1" smtClean="0"/>
              <a:t>anteriora</a:t>
            </a:r>
            <a:r>
              <a:rPr lang="tr-TR" dirty="0" smtClean="0"/>
              <a:t> doğru, daha </a:t>
            </a:r>
            <a:r>
              <a:rPr lang="tr-TR" dirty="0"/>
              <a:t>sonra </a:t>
            </a:r>
            <a:r>
              <a:rPr lang="tr-TR" dirty="0" smtClean="0"/>
              <a:t>sola doğru yönelmiş </a:t>
            </a:r>
            <a:r>
              <a:rPr lang="tr-TR" dirty="0"/>
              <a:t>bir vektör </a:t>
            </a:r>
            <a:r>
              <a:rPr lang="tr-TR" dirty="0" smtClean="0"/>
              <a:t>ortaya çıkar. </a:t>
            </a:r>
            <a:endParaRPr lang="tr-TR" dirty="0"/>
          </a:p>
          <a:p>
            <a:pPr lvl="1"/>
            <a:r>
              <a:rPr lang="tr-TR" dirty="0" smtClean="0"/>
              <a:t>V1 </a:t>
            </a:r>
            <a:r>
              <a:rPr lang="tr-TR" dirty="0"/>
              <a:t>derivasyonunda ve bazen V2 </a:t>
            </a:r>
            <a:r>
              <a:rPr lang="tr-TR" dirty="0" smtClean="0"/>
              <a:t>derivasyonunda </a:t>
            </a:r>
            <a:r>
              <a:rPr lang="tr-TR" dirty="0"/>
              <a:t>P </a:t>
            </a:r>
            <a:r>
              <a:rPr lang="tr-TR" dirty="0" smtClean="0"/>
              <a:t>dalgaları </a:t>
            </a:r>
            <a:r>
              <a:rPr lang="tr-TR" dirty="0" err="1"/>
              <a:t>bifazik</a:t>
            </a:r>
            <a:r>
              <a:rPr lang="tr-TR" dirty="0"/>
              <a:t> </a:t>
            </a:r>
            <a:r>
              <a:rPr lang="tr-TR" dirty="0" smtClean="0"/>
              <a:t>olabilir (yani önce pozitif ardından negatif bir dalga şeklinde). </a:t>
            </a:r>
            <a:r>
              <a:rPr lang="tr-TR" dirty="0"/>
              <a:t>V1’de kaydedilen </a:t>
            </a:r>
            <a:r>
              <a:rPr lang="tr-TR" dirty="0" err="1"/>
              <a:t>bifazik</a:t>
            </a:r>
            <a:r>
              <a:rPr lang="tr-TR" dirty="0"/>
              <a:t> P </a:t>
            </a:r>
            <a:r>
              <a:rPr lang="tr-TR" dirty="0" smtClean="0"/>
              <a:t>dalgalarının başlangıçtaki </a:t>
            </a:r>
            <a:r>
              <a:rPr lang="tr-TR" dirty="0"/>
              <a:t>pozitif </a:t>
            </a:r>
            <a:r>
              <a:rPr lang="tr-TR" dirty="0" err="1" smtClean="0"/>
              <a:t>defleksiyonu</a:t>
            </a:r>
            <a:r>
              <a:rPr lang="tr-TR" dirty="0"/>
              <a:t> </a:t>
            </a:r>
            <a:r>
              <a:rPr lang="tr-TR" dirty="0" smtClean="0"/>
              <a:t>sağ </a:t>
            </a:r>
            <a:r>
              <a:rPr lang="tr-TR" dirty="0" err="1"/>
              <a:t>atriyum</a:t>
            </a:r>
            <a:r>
              <a:rPr lang="tr-TR" dirty="0"/>
              <a:t> </a:t>
            </a:r>
            <a:r>
              <a:rPr lang="tr-TR" dirty="0" err="1" smtClean="0"/>
              <a:t>depolarizasyonunu</a:t>
            </a:r>
            <a:r>
              <a:rPr lang="tr-TR" dirty="0" smtClean="0"/>
              <a:t>, </a:t>
            </a:r>
            <a:r>
              <a:rPr lang="tr-TR" dirty="0"/>
              <a:t>a</a:t>
            </a:r>
            <a:r>
              <a:rPr lang="tr-TR" dirty="0" smtClean="0"/>
              <a:t>rdından gelen negatif </a:t>
            </a:r>
            <a:r>
              <a:rPr lang="tr-TR" dirty="0" err="1" smtClean="0"/>
              <a:t>defleksiyonu</a:t>
            </a:r>
            <a:r>
              <a:rPr lang="tr-TR" dirty="0" smtClean="0"/>
              <a:t> sol </a:t>
            </a:r>
            <a:r>
              <a:rPr lang="tr-TR" dirty="0" err="1" smtClean="0"/>
              <a:t>atriyum</a:t>
            </a:r>
            <a:r>
              <a:rPr lang="tr-TR" dirty="0" smtClean="0"/>
              <a:t> </a:t>
            </a:r>
            <a:r>
              <a:rPr lang="tr-TR" dirty="0" err="1" smtClean="0"/>
              <a:t>depolarizasyonunu</a:t>
            </a:r>
            <a:r>
              <a:rPr lang="tr-TR" dirty="0" smtClean="0"/>
              <a:t> gösterir.</a:t>
            </a:r>
            <a:endParaRPr lang="tr-TR" dirty="0"/>
          </a:p>
          <a:p>
            <a:pPr lvl="1"/>
            <a:r>
              <a:rPr lang="tr-TR" dirty="0" smtClean="0"/>
              <a:t>Daha </a:t>
            </a:r>
            <a:r>
              <a:rPr lang="tr-TR" dirty="0" err="1"/>
              <a:t>lateral</a:t>
            </a:r>
            <a:r>
              <a:rPr lang="tr-TR" dirty="0"/>
              <a:t> </a:t>
            </a:r>
            <a:r>
              <a:rPr lang="tr-TR" dirty="0" smtClean="0"/>
              <a:t>derivasyonlardaki (V3-V6) </a:t>
            </a:r>
            <a:r>
              <a:rPr lang="tr-TR" dirty="0"/>
              <a:t>P </a:t>
            </a:r>
            <a:r>
              <a:rPr lang="tr-TR" dirty="0" smtClean="0"/>
              <a:t>dalgalarının pozitif olması beklenir.</a:t>
            </a:r>
          </a:p>
          <a:p>
            <a:r>
              <a:rPr lang="tr-TR" dirty="0" smtClean="0"/>
              <a:t>Normalde, P </a:t>
            </a:r>
            <a:r>
              <a:rPr lang="tr-TR" dirty="0"/>
              <a:t>dalgasının süresi 3 küçük kareden, </a:t>
            </a:r>
            <a:r>
              <a:rPr lang="tr-TR" dirty="0" err="1"/>
              <a:t>amplitüdü</a:t>
            </a:r>
            <a:r>
              <a:rPr lang="tr-TR" dirty="0"/>
              <a:t> 2.5 küçük kareden daha küçük olur. </a:t>
            </a:r>
          </a:p>
          <a:p>
            <a:pPr lvl="1"/>
            <a:endParaRPr lang="tr-TR" dirty="0" smtClean="0"/>
          </a:p>
        </p:txBody>
      </p:sp>
    </p:spTree>
    <p:extLst>
      <p:ext uri="{BB962C8B-B14F-4D97-AF65-F5344CB8AC3E}">
        <p14:creationId xmlns:p14="http://schemas.microsoft.com/office/powerpoint/2010/main" val="3057571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545"/>
            <a:ext cx="6996567" cy="688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86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PR Aralığı</a:t>
            </a:r>
            <a:endParaRPr lang="tr-TR" dirty="0"/>
          </a:p>
        </p:txBody>
      </p:sp>
      <p:sp>
        <p:nvSpPr>
          <p:cNvPr id="3" name="İçerik Yer Tutucusu 2"/>
          <p:cNvSpPr>
            <a:spLocks noGrp="1"/>
          </p:cNvSpPr>
          <p:nvPr>
            <p:ph idx="1"/>
          </p:nvPr>
        </p:nvSpPr>
        <p:spPr/>
        <p:txBody>
          <a:bodyPr>
            <a:normAutofit/>
          </a:bodyPr>
          <a:lstStyle/>
          <a:p>
            <a:r>
              <a:rPr lang="tr-TR" dirty="0" smtClean="0"/>
              <a:t>P dalgasının başından QRS kompleksinin başına kadar olan aralıktır.</a:t>
            </a:r>
          </a:p>
          <a:p>
            <a:pPr lvl="1"/>
            <a:r>
              <a:rPr lang="tr-TR" dirty="0" smtClean="0"/>
              <a:t>Uyarının sinüs düğümünden çıkarak </a:t>
            </a:r>
            <a:r>
              <a:rPr lang="tr-TR" dirty="0" err="1" smtClean="0"/>
              <a:t>atriyumlara</a:t>
            </a:r>
            <a:r>
              <a:rPr lang="tr-TR" dirty="0" smtClean="0"/>
              <a:t> yayılmaya başladığı andan </a:t>
            </a:r>
            <a:r>
              <a:rPr lang="tr-TR" dirty="0" err="1" smtClean="0"/>
              <a:t>ventriküllere</a:t>
            </a:r>
            <a:r>
              <a:rPr lang="tr-TR" dirty="0" smtClean="0"/>
              <a:t> yayılmaya başladığı ana kadar olan zamanı gösterir.</a:t>
            </a:r>
          </a:p>
          <a:p>
            <a:endParaRPr lang="tr-TR" dirty="0"/>
          </a:p>
          <a:p>
            <a:r>
              <a:rPr lang="tr-TR" dirty="0" smtClean="0"/>
              <a:t>Normal süresi </a:t>
            </a:r>
            <a:r>
              <a:rPr lang="tr-TR" dirty="0"/>
              <a:t>3-5 küçük </a:t>
            </a:r>
            <a:r>
              <a:rPr lang="tr-TR" dirty="0" smtClean="0"/>
              <a:t>kare kadardır.</a:t>
            </a:r>
          </a:p>
        </p:txBody>
      </p:sp>
    </p:spTree>
    <p:extLst>
      <p:ext uri="{BB962C8B-B14F-4D97-AF65-F5344CB8AC3E}">
        <p14:creationId xmlns:p14="http://schemas.microsoft.com/office/powerpoint/2010/main" val="2901921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QRS Kompleksi</a:t>
            </a:r>
            <a:endParaRPr lang="tr-TR" dirty="0"/>
          </a:p>
        </p:txBody>
      </p:sp>
      <p:sp>
        <p:nvSpPr>
          <p:cNvPr id="3" name="İçerik Yer Tutucusu 2"/>
          <p:cNvSpPr>
            <a:spLocks noGrp="1"/>
          </p:cNvSpPr>
          <p:nvPr>
            <p:ph idx="1"/>
          </p:nvPr>
        </p:nvSpPr>
        <p:spPr>
          <a:xfrm>
            <a:off x="457200" y="1600200"/>
            <a:ext cx="8229600" cy="5141168"/>
          </a:xfrm>
        </p:spPr>
        <p:txBody>
          <a:bodyPr>
            <a:normAutofit fontScale="92500" lnSpcReduction="20000"/>
          </a:bodyPr>
          <a:lstStyle/>
          <a:p>
            <a:r>
              <a:rPr lang="tr-TR" dirty="0" err="1"/>
              <a:t>Ventrikül</a:t>
            </a:r>
            <a:r>
              <a:rPr lang="tr-TR" dirty="0"/>
              <a:t> </a:t>
            </a:r>
            <a:r>
              <a:rPr lang="tr-TR" dirty="0" err="1"/>
              <a:t>depolarizasyonu</a:t>
            </a:r>
            <a:r>
              <a:rPr lang="tr-TR" dirty="0"/>
              <a:t> sırasında oluşan </a:t>
            </a:r>
          </a:p>
          <a:p>
            <a:pPr lvl="1"/>
            <a:r>
              <a:rPr lang="tr-TR" dirty="0"/>
              <a:t>ilk negatif dalga Q dalgasıdır</a:t>
            </a:r>
          </a:p>
          <a:p>
            <a:pPr lvl="1"/>
            <a:r>
              <a:rPr lang="tr-TR" dirty="0"/>
              <a:t>pozitif dalgalar R dalgası olarak adlandırılır </a:t>
            </a:r>
          </a:p>
          <a:p>
            <a:pPr lvl="2"/>
            <a:r>
              <a:rPr lang="tr-TR" dirty="0"/>
              <a:t>E</a:t>
            </a:r>
            <a:r>
              <a:rPr lang="tr-TR" dirty="0" smtClean="0"/>
              <a:t>ğer </a:t>
            </a:r>
            <a:r>
              <a:rPr lang="tr-TR" dirty="0"/>
              <a:t>birden fazla pozitif dalga oluşursa, bunlar R, R’, R’’ şeklinde gösterilir. </a:t>
            </a:r>
          </a:p>
          <a:p>
            <a:pPr lvl="1"/>
            <a:r>
              <a:rPr lang="tr-TR" dirty="0"/>
              <a:t>pozitif dalgalardan sonra gelen negatif dalgalara S dalgası adı verilir </a:t>
            </a:r>
            <a:endParaRPr lang="tr-TR" dirty="0" smtClean="0"/>
          </a:p>
          <a:p>
            <a:pPr lvl="1"/>
            <a:endParaRPr lang="tr-TR" dirty="0"/>
          </a:p>
          <a:p>
            <a:r>
              <a:rPr lang="tr-TR" dirty="0" err="1"/>
              <a:t>QRS’in</a:t>
            </a:r>
            <a:r>
              <a:rPr lang="tr-TR" dirty="0"/>
              <a:t> süresi, 3 küçük kareden kısa </a:t>
            </a:r>
            <a:r>
              <a:rPr lang="tr-TR" dirty="0" smtClean="0"/>
              <a:t>olmalıdır.</a:t>
            </a:r>
          </a:p>
          <a:p>
            <a:endParaRPr lang="tr-TR" dirty="0"/>
          </a:p>
          <a:p>
            <a:r>
              <a:rPr lang="tr-TR" dirty="0"/>
              <a:t>QRS kompleksleri yazılırken büyük dalgalar (&gt;5 mm) büyük harflerle (Q, R, S), küçük dalgalar (&lt;5 mm) küçük harflerle (q, r, s) gösterilebilir</a:t>
            </a:r>
            <a:r>
              <a:rPr lang="tr-TR" dirty="0" smtClean="0"/>
              <a:t>.</a:t>
            </a:r>
            <a:endParaRPr lang="tr-TR" dirty="0"/>
          </a:p>
        </p:txBody>
      </p:sp>
    </p:spTree>
    <p:extLst>
      <p:ext uri="{BB962C8B-B14F-4D97-AF65-F5344CB8AC3E}">
        <p14:creationId xmlns:p14="http://schemas.microsoft.com/office/powerpoint/2010/main" val="3560986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0"/>
            <a:ext cx="69818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350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https://studmed.uio.no/elaring/fag/hjertesykdommer/en/ecg/images/2/fig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8" y="908720"/>
            <a:ext cx="9167548" cy="509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54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56583"/>
          </a:xfrm>
        </p:spPr>
        <p:txBody>
          <a:bodyPr>
            <a:normAutofit fontScale="92500" lnSpcReduction="10000"/>
          </a:bodyPr>
          <a:lstStyle/>
          <a:p>
            <a:r>
              <a:rPr lang="tr-TR" dirty="0" err="1" smtClean="0"/>
              <a:t>Ventriküllerin</a:t>
            </a:r>
            <a:r>
              <a:rPr lang="tr-TR" dirty="0" smtClean="0"/>
              <a:t> ilk </a:t>
            </a:r>
            <a:r>
              <a:rPr lang="tr-TR" dirty="0" err="1" smtClean="0"/>
              <a:t>depolarize</a:t>
            </a:r>
            <a:r>
              <a:rPr lang="tr-TR" dirty="0" smtClean="0"/>
              <a:t> olan kısmı </a:t>
            </a:r>
            <a:r>
              <a:rPr lang="tr-TR" dirty="0" err="1" smtClean="0"/>
              <a:t>interventriküler</a:t>
            </a:r>
            <a:r>
              <a:rPr lang="tr-TR" dirty="0" smtClean="0"/>
              <a:t> </a:t>
            </a:r>
            <a:r>
              <a:rPr lang="tr-TR" dirty="0" err="1" smtClean="0"/>
              <a:t>septumun</a:t>
            </a:r>
            <a:r>
              <a:rPr lang="tr-TR" dirty="0" smtClean="0"/>
              <a:t> sol kenarıdır.</a:t>
            </a:r>
          </a:p>
          <a:p>
            <a:endParaRPr lang="tr-TR" dirty="0"/>
          </a:p>
          <a:p>
            <a:r>
              <a:rPr lang="tr-TR" dirty="0" smtClean="0"/>
              <a:t>Bu esnada </a:t>
            </a:r>
            <a:r>
              <a:rPr lang="tr-TR" dirty="0" err="1" smtClean="0"/>
              <a:t>septumun</a:t>
            </a:r>
            <a:r>
              <a:rPr lang="tr-TR" dirty="0" smtClean="0"/>
              <a:t> solundan sağına doğru bir elektriksel akım vektörü doğar. Bu vektör sağ göğüs derivasyonu olan V1’de küçük pozitif bir r dalgası olarak algılanırken, sol göğüs derivasyonu olan V5 ya da V6’da küçük negatif bir q dalgası olarak kaydedilebilir.</a:t>
            </a:r>
          </a:p>
          <a:p>
            <a:pPr lvl="1"/>
            <a:r>
              <a:rPr lang="en-US" dirty="0"/>
              <a:t> </a:t>
            </a:r>
            <a:r>
              <a:rPr lang="tr-TR" dirty="0" smtClean="0"/>
              <a:t>Sol </a:t>
            </a:r>
            <a:r>
              <a:rPr lang="tr-TR" dirty="0" err="1" smtClean="0"/>
              <a:t>lateral</a:t>
            </a:r>
            <a:r>
              <a:rPr lang="tr-TR" dirty="0" smtClean="0"/>
              <a:t> (I, </a:t>
            </a:r>
            <a:r>
              <a:rPr lang="tr-TR" dirty="0" err="1" smtClean="0"/>
              <a:t>aVL</a:t>
            </a:r>
            <a:r>
              <a:rPr lang="tr-TR" dirty="0" smtClean="0"/>
              <a:t>, V5 ve V6) ve </a:t>
            </a:r>
            <a:r>
              <a:rPr lang="tr-TR" dirty="0" err="1" smtClean="0"/>
              <a:t>inferior</a:t>
            </a:r>
            <a:r>
              <a:rPr lang="tr-TR" dirty="0" smtClean="0"/>
              <a:t> (</a:t>
            </a:r>
            <a:r>
              <a:rPr lang="en-US" dirty="0"/>
              <a:t>II, </a:t>
            </a:r>
            <a:r>
              <a:rPr lang="en-US" dirty="0" err="1"/>
              <a:t>aVF</a:t>
            </a:r>
            <a:r>
              <a:rPr lang="en-US" dirty="0"/>
              <a:t> </a:t>
            </a:r>
            <a:r>
              <a:rPr lang="tr-TR" dirty="0" smtClean="0"/>
              <a:t>ve</a:t>
            </a:r>
            <a:r>
              <a:rPr lang="en-US" dirty="0" smtClean="0"/>
              <a:t> </a:t>
            </a:r>
            <a:r>
              <a:rPr lang="en-US" dirty="0"/>
              <a:t>III</a:t>
            </a:r>
            <a:r>
              <a:rPr lang="tr-TR" dirty="0" smtClean="0"/>
              <a:t>) derivasyonlarda küçük </a:t>
            </a:r>
            <a:r>
              <a:rPr lang="tr-TR" dirty="0" err="1"/>
              <a:t>septal</a:t>
            </a:r>
            <a:r>
              <a:rPr lang="tr-TR" dirty="0"/>
              <a:t> </a:t>
            </a:r>
            <a:r>
              <a:rPr lang="tr-TR" dirty="0" smtClean="0"/>
              <a:t>q </a:t>
            </a:r>
            <a:r>
              <a:rPr lang="tr-TR" dirty="0"/>
              <a:t>dalgaları normaldir</a:t>
            </a:r>
            <a:r>
              <a:rPr lang="tr-TR" dirty="0" smtClean="0"/>
              <a:t>.</a:t>
            </a:r>
            <a:endParaRPr lang="tr-TR" dirty="0"/>
          </a:p>
        </p:txBody>
      </p:sp>
    </p:spTree>
    <p:extLst>
      <p:ext uri="{BB962C8B-B14F-4D97-AF65-F5344CB8AC3E}">
        <p14:creationId xmlns:p14="http://schemas.microsoft.com/office/powerpoint/2010/main" val="2522630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Bipolar</a:t>
            </a:r>
            <a:r>
              <a:rPr lang="tr-TR" dirty="0"/>
              <a:t> </a:t>
            </a:r>
            <a:r>
              <a:rPr lang="tr-TR" dirty="0" err="1"/>
              <a:t>ekstremite</a:t>
            </a:r>
            <a:r>
              <a:rPr lang="tr-TR" dirty="0"/>
              <a:t> derivasyonları (standart derivasyonlar</a:t>
            </a:r>
            <a:r>
              <a:rPr lang="tr-TR" dirty="0" smtClean="0"/>
              <a:t>):</a:t>
            </a:r>
            <a:endParaRPr lang="tr-TR" dirty="0"/>
          </a:p>
          <a:p>
            <a:pPr lvl="1"/>
            <a:r>
              <a:rPr lang="tr-TR" dirty="0" err="1"/>
              <a:t>Derivation</a:t>
            </a:r>
            <a:r>
              <a:rPr lang="tr-TR" dirty="0"/>
              <a:t> I (I): Elektrokardiyografın negatif ucu sağ kola, pozitif ucu ise sol kola bağlanır.</a:t>
            </a:r>
          </a:p>
          <a:p>
            <a:pPr lvl="1"/>
            <a:r>
              <a:rPr lang="tr-TR" dirty="0" err="1"/>
              <a:t>Derivation</a:t>
            </a:r>
            <a:r>
              <a:rPr lang="tr-TR" dirty="0"/>
              <a:t> II (II): Elektrokardiyografın negatif ucu sağ kola, pozitif ucu ise sol bacağa bağlanır.</a:t>
            </a:r>
          </a:p>
          <a:p>
            <a:pPr lvl="1"/>
            <a:r>
              <a:rPr lang="tr-TR" dirty="0" err="1"/>
              <a:t>Derivation</a:t>
            </a:r>
            <a:r>
              <a:rPr lang="tr-TR" dirty="0"/>
              <a:t> III (III): Elektrokardiyografın negatif ucu sol kola, pozitif ucu ise sol bacağa bağlanır.</a:t>
            </a:r>
          </a:p>
          <a:p>
            <a:endParaRPr lang="tr-TR" dirty="0"/>
          </a:p>
        </p:txBody>
      </p:sp>
    </p:spTree>
    <p:extLst>
      <p:ext uri="{BB962C8B-B14F-4D97-AF65-F5344CB8AC3E}">
        <p14:creationId xmlns:p14="http://schemas.microsoft.com/office/powerpoint/2010/main" val="2599369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vphysiology.com/s9v2f-3r4p7/share/ECG%20ventricular%20vecto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88"/>
            <a:ext cx="8563155" cy="684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602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846"/>
            <a:ext cx="7008504" cy="6842154"/>
          </a:xfrm>
          <a:prstGeom prst="rect">
            <a:avLst/>
          </a:prstGeom>
          <a:noFill/>
          <a:ln>
            <a:noFill/>
          </a:ln>
        </p:spPr>
      </p:pic>
    </p:spTree>
    <p:extLst>
      <p:ext uri="{BB962C8B-B14F-4D97-AF65-F5344CB8AC3E}">
        <p14:creationId xmlns:p14="http://schemas.microsoft.com/office/powerpoint/2010/main" val="3834154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5"/>
            <a:ext cx="8229600" cy="2592287"/>
          </a:xfrm>
        </p:spPr>
        <p:txBody>
          <a:bodyPr>
            <a:normAutofit/>
          </a:bodyPr>
          <a:lstStyle/>
          <a:p>
            <a:r>
              <a:rPr lang="tr-TR" dirty="0" smtClean="0"/>
              <a:t>Göğüs derivasyonlarında </a:t>
            </a:r>
            <a:r>
              <a:rPr lang="tr-TR" dirty="0"/>
              <a:t>sağdan sola doğru </a:t>
            </a:r>
            <a:r>
              <a:rPr lang="tr-TR" dirty="0" smtClean="0"/>
              <a:t>gidildikçe (V1/V2’den V5/V6’ya doğru) </a:t>
            </a:r>
            <a:r>
              <a:rPr lang="tr-TR" dirty="0"/>
              <a:t>net </a:t>
            </a:r>
            <a:r>
              <a:rPr lang="tr-TR" dirty="0" smtClean="0"/>
              <a:t>negatif </a:t>
            </a:r>
            <a:r>
              <a:rPr lang="tr-TR" dirty="0"/>
              <a:t>QRS </a:t>
            </a:r>
            <a:r>
              <a:rPr lang="tr-TR" dirty="0" smtClean="0"/>
              <a:t>komplekslerinin yerini net pozitif QRS komplekslerinin alması beklenir (büyüyen R dalgaları, küçülen S dalgaları).</a:t>
            </a:r>
            <a:endParaRPr lang="tr-TR" dirty="0"/>
          </a:p>
          <a:p>
            <a:endParaRPr lang="tr-TR" dirty="0"/>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140968"/>
            <a:ext cx="5654205" cy="3717032"/>
          </a:xfrm>
          <a:prstGeom prst="rect">
            <a:avLst/>
          </a:prstGeom>
          <a:noFill/>
          <a:ln>
            <a:noFill/>
          </a:ln>
        </p:spPr>
      </p:pic>
    </p:spTree>
    <p:extLst>
      <p:ext uri="{BB962C8B-B14F-4D97-AF65-F5344CB8AC3E}">
        <p14:creationId xmlns:p14="http://schemas.microsoft.com/office/powerpoint/2010/main" val="1861019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Transizyon</a:t>
            </a:r>
            <a:r>
              <a:rPr lang="tr-TR" dirty="0" smtClean="0"/>
              <a:t> (Geçiş) Noktası</a:t>
            </a:r>
            <a:endParaRPr lang="tr-TR" dirty="0"/>
          </a:p>
        </p:txBody>
      </p:sp>
      <p:sp>
        <p:nvSpPr>
          <p:cNvPr id="3" name="İçerik Yer Tutucusu 2"/>
          <p:cNvSpPr>
            <a:spLocks noGrp="1"/>
          </p:cNvSpPr>
          <p:nvPr>
            <p:ph idx="1"/>
          </p:nvPr>
        </p:nvSpPr>
        <p:spPr>
          <a:xfrm>
            <a:off x="457200" y="1600200"/>
            <a:ext cx="8229600" cy="4925144"/>
          </a:xfrm>
        </p:spPr>
        <p:txBody>
          <a:bodyPr>
            <a:normAutofit fontScale="92500" lnSpcReduction="10000"/>
          </a:bodyPr>
          <a:lstStyle/>
          <a:p>
            <a:r>
              <a:rPr lang="tr-TR" dirty="0" err="1" smtClean="0"/>
              <a:t>İnterventriküler</a:t>
            </a:r>
            <a:r>
              <a:rPr lang="tr-TR" dirty="0" smtClean="0"/>
              <a:t> </a:t>
            </a:r>
            <a:r>
              <a:rPr lang="tr-TR" dirty="0" err="1" smtClean="0"/>
              <a:t>septumun</a:t>
            </a:r>
            <a:r>
              <a:rPr lang="tr-TR" dirty="0" smtClean="0"/>
              <a:t> pozisyonunu gösteren R ve S dalgalarının birbirine eşit olduğu derivasyondur (R=S). </a:t>
            </a:r>
          </a:p>
          <a:p>
            <a:pPr marL="0" indent="0">
              <a:buNone/>
            </a:pPr>
            <a:endParaRPr lang="tr-TR" dirty="0" smtClean="0"/>
          </a:p>
          <a:p>
            <a:r>
              <a:rPr lang="tr-TR" dirty="0" err="1" smtClean="0"/>
              <a:t>Transizyon</a:t>
            </a:r>
            <a:r>
              <a:rPr lang="tr-TR" dirty="0" smtClean="0"/>
              <a:t> noktası normalde V3-V4 arasında olur.</a:t>
            </a:r>
          </a:p>
          <a:p>
            <a:endParaRPr lang="tr-TR" dirty="0"/>
          </a:p>
          <a:p>
            <a:r>
              <a:rPr lang="tr-TR" dirty="0" smtClean="0"/>
              <a:t>Ana </a:t>
            </a:r>
            <a:r>
              <a:rPr lang="tr-TR" dirty="0" err="1" smtClean="0"/>
              <a:t>ventriküler</a:t>
            </a:r>
            <a:r>
              <a:rPr lang="tr-TR" dirty="0" smtClean="0"/>
              <a:t> </a:t>
            </a:r>
            <a:r>
              <a:rPr lang="tr-TR" dirty="0" err="1" smtClean="0"/>
              <a:t>depolarizasyon</a:t>
            </a:r>
            <a:r>
              <a:rPr lang="tr-TR" dirty="0" smtClean="0"/>
              <a:t> dalgası sola doğru olduğu için, sol </a:t>
            </a:r>
            <a:r>
              <a:rPr lang="tr-TR" dirty="0" err="1" smtClean="0"/>
              <a:t>prekordiyal</a:t>
            </a:r>
            <a:r>
              <a:rPr lang="tr-TR" dirty="0" smtClean="0"/>
              <a:t> derivasyonlarda R&gt;S olması tipiktir; derin S dalgaları bu derivasyonlarda normalde beklenmez.</a:t>
            </a:r>
            <a:endParaRPr lang="tr-TR" dirty="0"/>
          </a:p>
        </p:txBody>
      </p:sp>
    </p:spTree>
    <p:extLst>
      <p:ext uri="{BB962C8B-B14F-4D97-AF65-F5344CB8AC3E}">
        <p14:creationId xmlns:p14="http://schemas.microsoft.com/office/powerpoint/2010/main" val="703821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QRS Aksı</a:t>
            </a:r>
            <a:endParaRPr lang="tr-TR" dirty="0"/>
          </a:p>
        </p:txBody>
      </p:sp>
      <p:sp>
        <p:nvSpPr>
          <p:cNvPr id="3" name="İçerik Yer Tutucusu 2"/>
          <p:cNvSpPr>
            <a:spLocks noGrp="1"/>
          </p:cNvSpPr>
          <p:nvPr>
            <p:ph idx="1"/>
          </p:nvPr>
        </p:nvSpPr>
        <p:spPr/>
        <p:txBody>
          <a:bodyPr>
            <a:normAutofit lnSpcReduction="10000"/>
          </a:bodyPr>
          <a:lstStyle/>
          <a:p>
            <a:r>
              <a:rPr lang="tr-TR" dirty="0"/>
              <a:t>Sol </a:t>
            </a:r>
            <a:r>
              <a:rPr lang="tr-TR" dirty="0" err="1"/>
              <a:t>ventrikülün</a:t>
            </a:r>
            <a:r>
              <a:rPr lang="tr-TR" dirty="0"/>
              <a:t> duvarı sağ </a:t>
            </a:r>
            <a:r>
              <a:rPr lang="tr-TR" dirty="0" err="1"/>
              <a:t>ventrikülünkine</a:t>
            </a:r>
            <a:r>
              <a:rPr lang="tr-TR" dirty="0"/>
              <a:t> oranla daha büyüktür. Bu nedenle </a:t>
            </a:r>
            <a:r>
              <a:rPr lang="tr-TR" dirty="0" err="1"/>
              <a:t>ventrikül</a:t>
            </a:r>
            <a:r>
              <a:rPr lang="tr-TR" dirty="0"/>
              <a:t> duvarları </a:t>
            </a:r>
            <a:r>
              <a:rPr lang="tr-TR" dirty="0" err="1"/>
              <a:t>depolarize</a:t>
            </a:r>
            <a:r>
              <a:rPr lang="tr-TR" dirty="0"/>
              <a:t> olurken ortaya çıkan elektriksel akım vektörünün ortalama ekseni normalde sola dönük olur.</a:t>
            </a:r>
          </a:p>
          <a:p>
            <a:endParaRPr lang="tr-TR" dirty="0"/>
          </a:p>
          <a:p>
            <a:r>
              <a:rPr lang="tr-TR" dirty="0"/>
              <a:t>Aks, </a:t>
            </a:r>
            <a:r>
              <a:rPr lang="tr-TR" dirty="0" err="1"/>
              <a:t>frontal</a:t>
            </a:r>
            <a:r>
              <a:rPr lang="tr-TR" dirty="0"/>
              <a:t> düzlemde ortalama 60</a:t>
            </a:r>
            <a:r>
              <a:rPr lang="tr-TR" baseline="30000" dirty="0"/>
              <a:t>o</a:t>
            </a:r>
            <a:r>
              <a:rPr lang="tr-TR" dirty="0"/>
              <a:t>’dir; ancak kişisel farklılıklardan dolayı normal aralık -30</a:t>
            </a:r>
            <a:r>
              <a:rPr lang="tr-TR" baseline="30000" dirty="0"/>
              <a:t>o</a:t>
            </a:r>
            <a:r>
              <a:rPr lang="tr-TR" dirty="0"/>
              <a:t> ila +90</a:t>
            </a:r>
            <a:r>
              <a:rPr lang="tr-TR" baseline="30000" dirty="0"/>
              <a:t>o</a:t>
            </a:r>
            <a:r>
              <a:rPr lang="tr-TR" dirty="0"/>
              <a:t> arasında olabilir</a:t>
            </a:r>
            <a:r>
              <a:rPr lang="tr-TR" dirty="0" smtClean="0"/>
              <a:t>.</a:t>
            </a:r>
            <a:endParaRPr lang="tr-TR" dirty="0"/>
          </a:p>
        </p:txBody>
      </p:sp>
    </p:spTree>
    <p:extLst>
      <p:ext uri="{BB962C8B-B14F-4D97-AF65-F5344CB8AC3E}">
        <p14:creationId xmlns:p14="http://schemas.microsoft.com/office/powerpoint/2010/main" val="1399214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09688"/>
            <a:ext cx="9144000" cy="343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246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https://lifeinthefastlane.com/wp-content/uploads/2010/04/Haxaxial-ECG-Reference-FUL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031597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229600" cy="1324744"/>
          </a:xfrm>
        </p:spPr>
        <p:txBody>
          <a:bodyPr>
            <a:normAutofit fontScale="92500" lnSpcReduction="20000"/>
          </a:bodyPr>
          <a:lstStyle/>
          <a:p>
            <a:r>
              <a:rPr lang="tr-TR" dirty="0" smtClean="0"/>
              <a:t>Normal </a:t>
            </a:r>
            <a:r>
              <a:rPr lang="tr-TR" dirty="0"/>
              <a:t>aks: -30 ila +90 arası</a:t>
            </a:r>
          </a:p>
          <a:p>
            <a:pPr lvl="1"/>
            <a:r>
              <a:rPr lang="tr-TR" dirty="0"/>
              <a:t>Sağ aks sapması: +90 ila -90 arası (DI negatif)</a:t>
            </a:r>
          </a:p>
          <a:p>
            <a:pPr lvl="1"/>
            <a:r>
              <a:rPr lang="tr-TR" dirty="0"/>
              <a:t>Sol aks sapması: -30 ila -90 arası </a:t>
            </a:r>
            <a:r>
              <a:rPr lang="tr-TR" dirty="0" smtClean="0"/>
              <a:t>(DI pozitif, DII </a:t>
            </a:r>
            <a:r>
              <a:rPr lang="tr-TR" dirty="0"/>
              <a:t>negatif)</a:t>
            </a:r>
          </a:p>
          <a:p>
            <a:endParaRPr lang="tr-TR" dirty="0"/>
          </a:p>
        </p:txBody>
      </p:sp>
      <p:sp>
        <p:nvSpPr>
          <p:cNvPr id="4" name="Dikdörtgen 3"/>
          <p:cNvSpPr/>
          <p:nvPr/>
        </p:nvSpPr>
        <p:spPr>
          <a:xfrm>
            <a:off x="3491880" y="1844824"/>
            <a:ext cx="1296144"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smtClean="0"/>
              <a:t>DI</a:t>
            </a:r>
            <a:endParaRPr lang="tr-TR" sz="3600" b="1" dirty="0"/>
          </a:p>
        </p:txBody>
      </p:sp>
      <p:sp>
        <p:nvSpPr>
          <p:cNvPr id="5" name="Dikdörtgen 4"/>
          <p:cNvSpPr/>
          <p:nvPr/>
        </p:nvSpPr>
        <p:spPr>
          <a:xfrm>
            <a:off x="4788024" y="2924944"/>
            <a:ext cx="550912"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7200" b="1" dirty="0" smtClean="0"/>
              <a:t>-</a:t>
            </a:r>
            <a:endParaRPr lang="tr-TR" sz="7200" b="1" dirty="0"/>
          </a:p>
        </p:txBody>
      </p:sp>
      <p:sp>
        <p:nvSpPr>
          <p:cNvPr id="6" name="Dikdörtgen 5"/>
          <p:cNvSpPr/>
          <p:nvPr/>
        </p:nvSpPr>
        <p:spPr>
          <a:xfrm>
            <a:off x="2940968" y="2924944"/>
            <a:ext cx="550912"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7200" b="1" dirty="0" smtClean="0"/>
              <a:t>+</a:t>
            </a:r>
            <a:endParaRPr lang="tr-TR" sz="7200" b="1" dirty="0"/>
          </a:p>
        </p:txBody>
      </p:sp>
      <p:sp>
        <p:nvSpPr>
          <p:cNvPr id="7" name="Dikdörtgen 6"/>
          <p:cNvSpPr/>
          <p:nvPr/>
        </p:nvSpPr>
        <p:spPr>
          <a:xfrm>
            <a:off x="2568352" y="4005064"/>
            <a:ext cx="1296144"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smtClean="0"/>
              <a:t>DII</a:t>
            </a:r>
            <a:endParaRPr lang="tr-TR" sz="3600" b="1" dirty="0"/>
          </a:p>
        </p:txBody>
      </p:sp>
      <p:sp>
        <p:nvSpPr>
          <p:cNvPr id="8" name="Dikdörtgen 7"/>
          <p:cNvSpPr/>
          <p:nvPr/>
        </p:nvSpPr>
        <p:spPr>
          <a:xfrm>
            <a:off x="2017440" y="5157192"/>
            <a:ext cx="550912"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7200" b="1" dirty="0" smtClean="0"/>
              <a:t>+</a:t>
            </a:r>
            <a:endParaRPr lang="tr-TR" sz="7200" b="1" dirty="0"/>
          </a:p>
        </p:txBody>
      </p:sp>
      <p:sp>
        <p:nvSpPr>
          <p:cNvPr id="9" name="Dikdörtgen 8"/>
          <p:cNvSpPr/>
          <p:nvPr/>
        </p:nvSpPr>
        <p:spPr>
          <a:xfrm>
            <a:off x="3864496" y="5157192"/>
            <a:ext cx="550912"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7200" b="1" dirty="0" smtClean="0"/>
              <a:t>-</a:t>
            </a:r>
            <a:endParaRPr lang="tr-TR" sz="7200" b="1" dirty="0"/>
          </a:p>
        </p:txBody>
      </p:sp>
      <p:cxnSp>
        <p:nvCxnSpPr>
          <p:cNvPr id="11" name="Düz Ok Bağlayıcısı 10"/>
          <p:cNvCxnSpPr>
            <a:stCxn id="4" idx="2"/>
            <a:endCxn id="6" idx="0"/>
          </p:cNvCxnSpPr>
          <p:nvPr/>
        </p:nvCxnSpPr>
        <p:spPr>
          <a:xfrm flipH="1">
            <a:off x="3216424" y="2492896"/>
            <a:ext cx="923528"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Düz Ok Bağlayıcısı 11"/>
          <p:cNvCxnSpPr>
            <a:stCxn id="4" idx="2"/>
            <a:endCxn id="5" idx="0"/>
          </p:cNvCxnSpPr>
          <p:nvPr/>
        </p:nvCxnSpPr>
        <p:spPr>
          <a:xfrm>
            <a:off x="4139952" y="2492896"/>
            <a:ext cx="923528"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Düz Ok Bağlayıcısı 14"/>
          <p:cNvCxnSpPr>
            <a:stCxn id="5" idx="3"/>
          </p:cNvCxnSpPr>
          <p:nvPr/>
        </p:nvCxnSpPr>
        <p:spPr>
          <a:xfrm>
            <a:off x="5338936" y="3176972"/>
            <a:ext cx="7029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Metin kutusu 18"/>
          <p:cNvSpPr txBox="1"/>
          <p:nvPr/>
        </p:nvSpPr>
        <p:spPr>
          <a:xfrm>
            <a:off x="6067091" y="2946139"/>
            <a:ext cx="2229136" cy="461665"/>
          </a:xfrm>
          <a:prstGeom prst="rect">
            <a:avLst/>
          </a:prstGeom>
          <a:noFill/>
        </p:spPr>
        <p:txBody>
          <a:bodyPr wrap="none" rtlCol="0">
            <a:spAutoFit/>
          </a:bodyPr>
          <a:lstStyle/>
          <a:p>
            <a:r>
              <a:rPr lang="tr-TR" sz="2400" b="1" dirty="0" smtClean="0"/>
              <a:t>Sağ aks sapması</a:t>
            </a:r>
            <a:endParaRPr lang="tr-TR" sz="2400" b="1" dirty="0"/>
          </a:p>
        </p:txBody>
      </p:sp>
      <p:cxnSp>
        <p:nvCxnSpPr>
          <p:cNvPr id="20" name="Düz Ok Bağlayıcısı 19"/>
          <p:cNvCxnSpPr>
            <a:stCxn id="6" idx="2"/>
            <a:endCxn id="7" idx="0"/>
          </p:cNvCxnSpPr>
          <p:nvPr/>
        </p:nvCxnSpPr>
        <p:spPr>
          <a:xfrm>
            <a:off x="3216424" y="3429000"/>
            <a:ext cx="0"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Düz Ok Bağlayıcısı 22"/>
          <p:cNvCxnSpPr>
            <a:stCxn id="7" idx="2"/>
            <a:endCxn id="8" idx="0"/>
          </p:cNvCxnSpPr>
          <p:nvPr/>
        </p:nvCxnSpPr>
        <p:spPr>
          <a:xfrm flipH="1">
            <a:off x="2292896" y="4653136"/>
            <a:ext cx="923528"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Düz Ok Bağlayıcısı 25"/>
          <p:cNvCxnSpPr>
            <a:stCxn id="7" idx="2"/>
            <a:endCxn id="9" idx="0"/>
          </p:cNvCxnSpPr>
          <p:nvPr/>
        </p:nvCxnSpPr>
        <p:spPr>
          <a:xfrm>
            <a:off x="3216424" y="4653136"/>
            <a:ext cx="923528"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Düz Ok Bağlayıcısı 28"/>
          <p:cNvCxnSpPr>
            <a:stCxn id="8" idx="1"/>
          </p:cNvCxnSpPr>
          <p:nvPr/>
        </p:nvCxnSpPr>
        <p:spPr>
          <a:xfrm flipH="1">
            <a:off x="1350504" y="5409220"/>
            <a:ext cx="6669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Metin kutusu 31"/>
          <p:cNvSpPr txBox="1"/>
          <p:nvPr/>
        </p:nvSpPr>
        <p:spPr>
          <a:xfrm>
            <a:off x="156201" y="4993721"/>
            <a:ext cx="1207382" cy="830997"/>
          </a:xfrm>
          <a:prstGeom prst="rect">
            <a:avLst/>
          </a:prstGeom>
          <a:noFill/>
        </p:spPr>
        <p:txBody>
          <a:bodyPr wrap="none" rtlCol="0">
            <a:spAutoFit/>
          </a:bodyPr>
          <a:lstStyle/>
          <a:p>
            <a:pPr algn="ctr"/>
            <a:r>
              <a:rPr lang="tr-TR" sz="2400" b="1" dirty="0" smtClean="0"/>
              <a:t>Normal </a:t>
            </a:r>
          </a:p>
          <a:p>
            <a:pPr algn="ctr"/>
            <a:r>
              <a:rPr lang="tr-TR" sz="2400" b="1" dirty="0" smtClean="0"/>
              <a:t>aks</a:t>
            </a:r>
            <a:endParaRPr lang="tr-TR" sz="2400" b="1" dirty="0"/>
          </a:p>
        </p:txBody>
      </p:sp>
      <p:cxnSp>
        <p:nvCxnSpPr>
          <p:cNvPr id="33" name="Düz Ok Bağlayıcısı 32"/>
          <p:cNvCxnSpPr>
            <a:stCxn id="9" idx="3"/>
          </p:cNvCxnSpPr>
          <p:nvPr/>
        </p:nvCxnSpPr>
        <p:spPr>
          <a:xfrm>
            <a:off x="4415408" y="5409220"/>
            <a:ext cx="72408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Metin kutusu 34"/>
          <p:cNvSpPr txBox="1"/>
          <p:nvPr/>
        </p:nvSpPr>
        <p:spPr>
          <a:xfrm>
            <a:off x="5324012" y="5178386"/>
            <a:ext cx="2171428" cy="461665"/>
          </a:xfrm>
          <a:prstGeom prst="rect">
            <a:avLst/>
          </a:prstGeom>
          <a:noFill/>
        </p:spPr>
        <p:txBody>
          <a:bodyPr wrap="none" rtlCol="0">
            <a:spAutoFit/>
          </a:bodyPr>
          <a:lstStyle/>
          <a:p>
            <a:r>
              <a:rPr lang="tr-TR" sz="2400" b="1" dirty="0" smtClean="0"/>
              <a:t>Sol aks sapması</a:t>
            </a:r>
            <a:endParaRPr lang="tr-TR" sz="2400" b="1" dirty="0"/>
          </a:p>
        </p:txBody>
      </p:sp>
    </p:spTree>
    <p:extLst>
      <p:ext uri="{BB962C8B-B14F-4D97-AF65-F5344CB8AC3E}">
        <p14:creationId xmlns:p14="http://schemas.microsoft.com/office/powerpoint/2010/main" val="2801164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 Dalgaları</a:t>
            </a:r>
            <a:endParaRPr lang="tr-TR" dirty="0"/>
          </a:p>
        </p:txBody>
      </p:sp>
      <p:sp>
        <p:nvSpPr>
          <p:cNvPr id="3" name="İçerik Yer Tutucusu 2"/>
          <p:cNvSpPr>
            <a:spLocks noGrp="1"/>
          </p:cNvSpPr>
          <p:nvPr>
            <p:ph idx="1"/>
          </p:nvPr>
        </p:nvSpPr>
        <p:spPr/>
        <p:txBody>
          <a:bodyPr>
            <a:normAutofit fontScale="92500" lnSpcReduction="10000"/>
          </a:bodyPr>
          <a:lstStyle/>
          <a:p>
            <a:r>
              <a:rPr lang="tr-TR" dirty="0" err="1" smtClean="0"/>
              <a:t>Ventriküller</a:t>
            </a:r>
            <a:r>
              <a:rPr lang="tr-TR" dirty="0" smtClean="0"/>
              <a:t> </a:t>
            </a:r>
            <a:r>
              <a:rPr lang="tr-TR" dirty="0" err="1" smtClean="0"/>
              <a:t>depolarize</a:t>
            </a:r>
            <a:r>
              <a:rPr lang="tr-TR" dirty="0" smtClean="0"/>
              <a:t> olurken elektriksel akımın yönü </a:t>
            </a:r>
            <a:r>
              <a:rPr lang="tr-TR" dirty="0" err="1" smtClean="0"/>
              <a:t>Purkinje</a:t>
            </a:r>
            <a:r>
              <a:rPr lang="tr-TR" dirty="0" smtClean="0"/>
              <a:t> liflerinin bulunduğu </a:t>
            </a:r>
            <a:r>
              <a:rPr lang="tr-TR" dirty="0" err="1" smtClean="0"/>
              <a:t>subendokardiyal</a:t>
            </a:r>
            <a:r>
              <a:rPr lang="tr-TR" dirty="0" smtClean="0"/>
              <a:t> alandan </a:t>
            </a:r>
            <a:r>
              <a:rPr lang="tr-TR" dirty="0" err="1" smtClean="0"/>
              <a:t>subepikardiyal</a:t>
            </a:r>
            <a:r>
              <a:rPr lang="tr-TR" dirty="0" smtClean="0"/>
              <a:t> alana doğru olur.</a:t>
            </a:r>
          </a:p>
          <a:p>
            <a:endParaRPr lang="tr-TR" dirty="0"/>
          </a:p>
          <a:p>
            <a:r>
              <a:rPr lang="tr-TR" dirty="0" err="1"/>
              <a:t>Ventriküller</a:t>
            </a:r>
            <a:r>
              <a:rPr lang="tr-TR" dirty="0"/>
              <a:t> </a:t>
            </a:r>
            <a:r>
              <a:rPr lang="tr-TR" dirty="0" err="1" smtClean="0"/>
              <a:t>repolarize</a:t>
            </a:r>
            <a:r>
              <a:rPr lang="tr-TR" dirty="0" smtClean="0"/>
              <a:t> olurken, öncelikle </a:t>
            </a:r>
            <a:r>
              <a:rPr lang="tr-TR" dirty="0" err="1" smtClean="0"/>
              <a:t>subepikardiyal</a:t>
            </a:r>
            <a:r>
              <a:rPr lang="tr-TR" dirty="0" smtClean="0"/>
              <a:t> alanlar </a:t>
            </a:r>
            <a:r>
              <a:rPr lang="tr-TR" dirty="0" err="1" smtClean="0"/>
              <a:t>repolarize</a:t>
            </a:r>
            <a:r>
              <a:rPr lang="tr-TR" dirty="0" smtClean="0"/>
              <a:t> olur. Dolayısıyla </a:t>
            </a:r>
            <a:r>
              <a:rPr lang="tr-TR" dirty="0" err="1" smtClean="0"/>
              <a:t>repolarizasyon</a:t>
            </a:r>
            <a:r>
              <a:rPr lang="tr-TR" dirty="0" smtClean="0"/>
              <a:t> sırasında ortaya çıkan elektriksel </a:t>
            </a:r>
            <a:r>
              <a:rPr lang="tr-TR" dirty="0"/>
              <a:t>akımın yönü </a:t>
            </a:r>
            <a:r>
              <a:rPr lang="tr-TR" dirty="0" smtClean="0"/>
              <a:t>de </a:t>
            </a:r>
            <a:r>
              <a:rPr lang="tr-TR" dirty="0" err="1" smtClean="0"/>
              <a:t>subendokardiyal</a:t>
            </a:r>
            <a:r>
              <a:rPr lang="tr-TR" dirty="0" smtClean="0"/>
              <a:t> </a:t>
            </a:r>
            <a:r>
              <a:rPr lang="tr-TR" dirty="0"/>
              <a:t>alandan </a:t>
            </a:r>
            <a:r>
              <a:rPr lang="tr-TR" dirty="0" err="1"/>
              <a:t>subepikardiyal</a:t>
            </a:r>
            <a:r>
              <a:rPr lang="tr-TR" dirty="0"/>
              <a:t> </a:t>
            </a:r>
            <a:r>
              <a:rPr lang="tr-TR" dirty="0" smtClean="0"/>
              <a:t>alana (öne) </a:t>
            </a:r>
            <a:r>
              <a:rPr lang="tr-TR" dirty="0"/>
              <a:t>doğru olur</a:t>
            </a:r>
            <a:r>
              <a:rPr lang="tr-TR" dirty="0" smtClean="0"/>
              <a:t>.</a:t>
            </a:r>
          </a:p>
          <a:p>
            <a:endParaRPr lang="tr-TR" dirty="0"/>
          </a:p>
          <a:p>
            <a:endParaRPr lang="tr-TR" dirty="0"/>
          </a:p>
        </p:txBody>
      </p:sp>
    </p:spTree>
    <p:extLst>
      <p:ext uri="{BB962C8B-B14F-4D97-AF65-F5344CB8AC3E}">
        <p14:creationId xmlns:p14="http://schemas.microsoft.com/office/powerpoint/2010/main" val="4042090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0" y="980727"/>
            <a:ext cx="9144000" cy="4968553"/>
          </a:xfrm>
          <a:prstGeom prst="rect">
            <a:avLst/>
          </a:prstGeom>
          <a:noFill/>
          <a:ln>
            <a:noFill/>
          </a:ln>
        </p:spPr>
      </p:pic>
    </p:spTree>
    <p:extLst>
      <p:ext uri="{BB962C8B-B14F-4D97-AF65-F5344CB8AC3E}">
        <p14:creationId xmlns:p14="http://schemas.microsoft.com/office/powerpoint/2010/main" val="57127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4392488"/>
          </a:xfrm>
        </p:spPr>
        <p:txBody>
          <a:bodyPr>
            <a:normAutofit lnSpcReduction="10000"/>
          </a:bodyPr>
          <a:lstStyle/>
          <a:p>
            <a:r>
              <a:rPr lang="tr-TR" sz="3600" dirty="0" err="1"/>
              <a:t>Unipolar</a:t>
            </a:r>
            <a:r>
              <a:rPr lang="tr-TR" sz="3600" dirty="0"/>
              <a:t> </a:t>
            </a:r>
            <a:r>
              <a:rPr lang="tr-TR" sz="3600" dirty="0" err="1"/>
              <a:t>ekstremite</a:t>
            </a:r>
            <a:r>
              <a:rPr lang="tr-TR" sz="3600" dirty="0"/>
              <a:t> derivasyonları</a:t>
            </a:r>
          </a:p>
          <a:p>
            <a:pPr lvl="1"/>
            <a:r>
              <a:rPr lang="tr-TR" sz="3600" dirty="0" err="1"/>
              <a:t>aVR</a:t>
            </a:r>
            <a:r>
              <a:rPr lang="tr-TR" sz="3600" dirty="0"/>
              <a:t>: </a:t>
            </a:r>
            <a:r>
              <a:rPr lang="tr-TR" sz="3600" dirty="0" err="1"/>
              <a:t>augmented</a:t>
            </a:r>
            <a:r>
              <a:rPr lang="tr-TR" sz="3600" dirty="0"/>
              <a:t> </a:t>
            </a:r>
            <a:r>
              <a:rPr lang="tr-TR" sz="3600" dirty="0" err="1"/>
              <a:t>Voltage</a:t>
            </a:r>
            <a:r>
              <a:rPr lang="tr-TR" sz="3600" dirty="0"/>
              <a:t> Right </a:t>
            </a:r>
            <a:r>
              <a:rPr lang="tr-TR" sz="3600" dirty="0" err="1" smtClean="0"/>
              <a:t>arm</a:t>
            </a:r>
            <a:endParaRPr lang="tr-TR" sz="3600" dirty="0" smtClean="0"/>
          </a:p>
          <a:p>
            <a:pPr lvl="2"/>
            <a:r>
              <a:rPr lang="tr-TR" sz="3600" dirty="0" smtClean="0"/>
              <a:t>Pozitif </a:t>
            </a:r>
            <a:r>
              <a:rPr lang="tr-TR" sz="3600" dirty="0"/>
              <a:t>uç sağ kola bağlanır</a:t>
            </a:r>
            <a:r>
              <a:rPr lang="tr-TR" sz="3600" dirty="0" smtClean="0"/>
              <a:t>.</a:t>
            </a:r>
            <a:endParaRPr lang="tr-TR" sz="3600" dirty="0"/>
          </a:p>
          <a:p>
            <a:pPr lvl="1"/>
            <a:r>
              <a:rPr lang="tr-TR" sz="3600" dirty="0" err="1"/>
              <a:t>aVL</a:t>
            </a:r>
            <a:r>
              <a:rPr lang="tr-TR" sz="3600" dirty="0"/>
              <a:t>: </a:t>
            </a:r>
            <a:r>
              <a:rPr lang="tr-TR" sz="3600" dirty="0" err="1"/>
              <a:t>augmented</a:t>
            </a:r>
            <a:r>
              <a:rPr lang="tr-TR" sz="3600" dirty="0"/>
              <a:t> </a:t>
            </a:r>
            <a:r>
              <a:rPr lang="tr-TR" sz="3600" dirty="0" err="1"/>
              <a:t>Voltage</a:t>
            </a:r>
            <a:r>
              <a:rPr lang="tr-TR" sz="3600" dirty="0"/>
              <a:t> </a:t>
            </a:r>
            <a:r>
              <a:rPr lang="tr-TR" sz="3600" dirty="0" err="1"/>
              <a:t>Left</a:t>
            </a:r>
            <a:r>
              <a:rPr lang="tr-TR" sz="3600" dirty="0"/>
              <a:t> </a:t>
            </a:r>
            <a:r>
              <a:rPr lang="tr-TR" sz="3600" dirty="0" err="1" smtClean="0"/>
              <a:t>arm</a:t>
            </a:r>
            <a:endParaRPr lang="tr-TR" sz="3600" dirty="0" smtClean="0"/>
          </a:p>
          <a:p>
            <a:pPr lvl="2"/>
            <a:r>
              <a:rPr lang="tr-TR" sz="3600" dirty="0"/>
              <a:t>Pozitif uç sol kola bağlanır</a:t>
            </a:r>
            <a:r>
              <a:rPr lang="tr-TR" sz="3600" dirty="0" smtClean="0"/>
              <a:t>.</a:t>
            </a:r>
            <a:endParaRPr lang="tr-TR" sz="3600" dirty="0"/>
          </a:p>
          <a:p>
            <a:pPr lvl="1"/>
            <a:r>
              <a:rPr lang="tr-TR" sz="3600" dirty="0" err="1"/>
              <a:t>aVF</a:t>
            </a:r>
            <a:r>
              <a:rPr lang="tr-TR" sz="3600" dirty="0"/>
              <a:t>: </a:t>
            </a:r>
            <a:r>
              <a:rPr lang="tr-TR" sz="3600" dirty="0" err="1"/>
              <a:t>augmented</a:t>
            </a:r>
            <a:r>
              <a:rPr lang="tr-TR" sz="3600" dirty="0"/>
              <a:t> </a:t>
            </a:r>
            <a:r>
              <a:rPr lang="tr-TR" sz="3600" dirty="0" err="1"/>
              <a:t>Voltage</a:t>
            </a:r>
            <a:r>
              <a:rPr lang="tr-TR" sz="3600" dirty="0"/>
              <a:t> </a:t>
            </a:r>
            <a:r>
              <a:rPr lang="tr-TR" sz="3600" dirty="0" err="1" smtClean="0"/>
              <a:t>Foot</a:t>
            </a:r>
            <a:endParaRPr lang="tr-TR" sz="3600" dirty="0"/>
          </a:p>
          <a:p>
            <a:pPr lvl="2"/>
            <a:r>
              <a:rPr lang="tr-TR" sz="3600" dirty="0" smtClean="0"/>
              <a:t>Pozitif </a:t>
            </a:r>
            <a:r>
              <a:rPr lang="tr-TR" sz="3600" dirty="0"/>
              <a:t>uç sol bacağa bağlanır</a:t>
            </a:r>
            <a:r>
              <a:rPr lang="tr-TR" sz="3600" dirty="0" smtClean="0"/>
              <a:t>.</a:t>
            </a:r>
            <a:endParaRPr lang="tr-TR" sz="3600" dirty="0"/>
          </a:p>
          <a:p>
            <a:endParaRPr lang="tr-TR" dirty="0"/>
          </a:p>
        </p:txBody>
      </p:sp>
    </p:spTree>
    <p:extLst>
      <p:ext uri="{BB962C8B-B14F-4D97-AF65-F5344CB8AC3E}">
        <p14:creationId xmlns:p14="http://schemas.microsoft.com/office/powerpoint/2010/main" val="1435279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480720"/>
          </a:xfrm>
        </p:spPr>
        <p:txBody>
          <a:bodyPr>
            <a:normAutofit fontScale="77500" lnSpcReduction="20000"/>
          </a:bodyPr>
          <a:lstStyle/>
          <a:p>
            <a:r>
              <a:rPr lang="tr-TR" dirty="0" err="1" smtClean="0"/>
              <a:t>Ventriküllerin</a:t>
            </a:r>
            <a:r>
              <a:rPr lang="tr-TR" dirty="0" smtClean="0"/>
              <a:t> </a:t>
            </a:r>
            <a:r>
              <a:rPr lang="tr-TR" dirty="0" err="1" smtClean="0"/>
              <a:t>repolarizasyonu</a:t>
            </a:r>
            <a:r>
              <a:rPr lang="tr-TR" dirty="0" smtClean="0"/>
              <a:t> sırasında ortaya çıkan elektriksel akım vektörü, EKG derivasyonlarında T dalgası olarak kaydedilir.</a:t>
            </a:r>
          </a:p>
          <a:p>
            <a:pPr lvl="1"/>
            <a:r>
              <a:rPr lang="tr-TR" dirty="0" smtClean="0"/>
              <a:t>T dalgasını oluşturan vektörün, </a:t>
            </a:r>
            <a:r>
              <a:rPr lang="tr-TR" dirty="0" err="1" smtClean="0"/>
              <a:t>frontal</a:t>
            </a:r>
            <a:r>
              <a:rPr lang="tr-TR" dirty="0" smtClean="0"/>
              <a:t> düzlemdeki açısı </a:t>
            </a:r>
            <a:r>
              <a:rPr lang="en-US" dirty="0" smtClean="0"/>
              <a:t>normal</a:t>
            </a:r>
            <a:r>
              <a:rPr lang="tr-TR" dirty="0" smtClean="0"/>
              <a:t>de</a:t>
            </a:r>
            <a:r>
              <a:rPr lang="en-US" dirty="0" smtClean="0"/>
              <a:t> 15 </a:t>
            </a:r>
            <a:r>
              <a:rPr lang="tr-TR" dirty="0" smtClean="0"/>
              <a:t>ila </a:t>
            </a:r>
            <a:r>
              <a:rPr lang="en-US" dirty="0" smtClean="0"/>
              <a:t>75 </a:t>
            </a:r>
            <a:r>
              <a:rPr lang="tr-TR" dirty="0" smtClean="0"/>
              <a:t>derece arasında olur.</a:t>
            </a:r>
          </a:p>
          <a:p>
            <a:endParaRPr lang="tr-TR" dirty="0"/>
          </a:p>
          <a:p>
            <a:r>
              <a:rPr lang="tr-TR" dirty="0" smtClean="0"/>
              <a:t>T dalgalarının I, II ve </a:t>
            </a:r>
            <a:r>
              <a:rPr lang="tr-TR" dirty="0" err="1" smtClean="0"/>
              <a:t>aVF’de</a:t>
            </a:r>
            <a:r>
              <a:rPr lang="tr-TR" dirty="0" smtClean="0"/>
              <a:t> pozitif, </a:t>
            </a:r>
            <a:r>
              <a:rPr lang="tr-TR" dirty="0" err="1" smtClean="0"/>
              <a:t>aVR’de</a:t>
            </a:r>
            <a:r>
              <a:rPr lang="tr-TR" dirty="0" smtClean="0"/>
              <a:t> negatif olması beklenir. </a:t>
            </a:r>
            <a:r>
              <a:rPr lang="tr-TR" dirty="0" err="1" smtClean="0"/>
              <a:t>aVL</a:t>
            </a:r>
            <a:r>
              <a:rPr lang="tr-TR" dirty="0" smtClean="0"/>
              <a:t> ve III. derivasyonda pozitif veya negatif olabilir.</a:t>
            </a:r>
          </a:p>
          <a:p>
            <a:endParaRPr lang="tr-TR" dirty="0"/>
          </a:p>
          <a:p>
            <a:r>
              <a:rPr lang="tr-TR" dirty="0" smtClean="0"/>
              <a:t>T dalgalarını oluşturan vektörün yönünün sola doğru olması beklenir; bu nedenle T dalgaları V1 derivasyonunda genellikle negatiftir, V2 derivasyonunda ise bazen negatif olabilir. V3-V6 derivasyonlarında T dalgalarının pozitif olması beklenir.</a:t>
            </a:r>
          </a:p>
          <a:p>
            <a:endParaRPr lang="tr-TR" dirty="0"/>
          </a:p>
          <a:p>
            <a:r>
              <a:rPr lang="tr-TR" dirty="0"/>
              <a:t>T dalgasının </a:t>
            </a:r>
            <a:r>
              <a:rPr lang="tr-TR" dirty="0" err="1"/>
              <a:t>amplitüdü</a:t>
            </a:r>
            <a:endParaRPr lang="tr-TR" dirty="0"/>
          </a:p>
          <a:p>
            <a:pPr lvl="1"/>
            <a:r>
              <a:rPr lang="tr-TR" dirty="0" err="1"/>
              <a:t>ekstremite</a:t>
            </a:r>
            <a:r>
              <a:rPr lang="tr-TR" dirty="0"/>
              <a:t> derivasyonlarında &lt;5 mm</a:t>
            </a:r>
          </a:p>
          <a:p>
            <a:pPr lvl="1"/>
            <a:r>
              <a:rPr lang="tr-TR" dirty="0" err="1"/>
              <a:t>prekordiyal</a:t>
            </a:r>
            <a:r>
              <a:rPr lang="tr-TR" dirty="0"/>
              <a:t> derivasyonlarda &lt;10 mm</a:t>
            </a:r>
          </a:p>
          <a:p>
            <a:pPr marL="0" indent="0">
              <a:buNone/>
            </a:pPr>
            <a:r>
              <a:rPr lang="tr-TR" dirty="0"/>
              <a:t>olmalıdır</a:t>
            </a:r>
            <a:r>
              <a:rPr lang="tr-TR" dirty="0" smtClean="0"/>
              <a:t>.</a:t>
            </a:r>
            <a:endParaRPr lang="tr-TR" dirty="0"/>
          </a:p>
        </p:txBody>
      </p:sp>
    </p:spTree>
    <p:extLst>
      <p:ext uri="{BB962C8B-B14F-4D97-AF65-F5344CB8AC3E}">
        <p14:creationId xmlns:p14="http://schemas.microsoft.com/office/powerpoint/2010/main" val="799801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628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449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803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073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084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083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126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851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5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r>
              <a:rPr lang="tr-TR" dirty="0" err="1" smtClean="0"/>
              <a:t>aVR</a:t>
            </a:r>
            <a:r>
              <a:rPr lang="tr-TR" dirty="0" smtClean="0"/>
              <a:t>: sağ kol ve sol kol-sol bacak ortalaması</a:t>
            </a:r>
          </a:p>
          <a:p>
            <a:r>
              <a:rPr lang="tr-TR" dirty="0" smtClean="0"/>
              <a:t>III: sol kol ve sol bacak</a:t>
            </a:r>
          </a:p>
          <a:p>
            <a:endParaRPr lang="tr-TR" dirty="0" smtClean="0"/>
          </a:p>
          <a:p>
            <a:r>
              <a:rPr lang="tr-TR" dirty="0" err="1" smtClean="0"/>
              <a:t>aVL</a:t>
            </a:r>
            <a:r>
              <a:rPr lang="tr-TR" dirty="0" smtClean="0"/>
              <a:t>: sol kol ve sağ kol-sol bacak ortalaması</a:t>
            </a:r>
          </a:p>
          <a:p>
            <a:r>
              <a:rPr lang="tr-TR" dirty="0" smtClean="0"/>
              <a:t>II: sağ kol ve sol bacak</a:t>
            </a:r>
          </a:p>
          <a:p>
            <a:endParaRPr lang="tr-TR" dirty="0" smtClean="0"/>
          </a:p>
          <a:p>
            <a:r>
              <a:rPr lang="tr-TR" dirty="0" err="1" smtClean="0"/>
              <a:t>aVF</a:t>
            </a:r>
            <a:r>
              <a:rPr lang="tr-TR" dirty="0" smtClean="0"/>
              <a:t>: sol bacak ve sağ kol-sol kol ortalaması</a:t>
            </a:r>
          </a:p>
          <a:p>
            <a:r>
              <a:rPr lang="tr-TR" dirty="0" smtClean="0"/>
              <a:t>I: sağ kol ve sol kol</a:t>
            </a:r>
            <a:endParaRPr lang="tr-TR" dirty="0"/>
          </a:p>
        </p:txBody>
      </p:sp>
    </p:spTree>
    <p:extLst>
      <p:ext uri="{BB962C8B-B14F-4D97-AF65-F5344CB8AC3E}">
        <p14:creationId xmlns:p14="http://schemas.microsoft.com/office/powerpoint/2010/main" val="4261657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5800"/>
            <a:ext cx="7332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528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623145005"/>
              </p:ext>
            </p:extLst>
          </p:nvPr>
        </p:nvGraphicFramePr>
        <p:xfrm>
          <a:off x="-5" y="2420888"/>
          <a:ext cx="9144005" cy="2740625"/>
        </p:xfrm>
        <a:graphic>
          <a:graphicData uri="http://schemas.openxmlformats.org/drawingml/2006/table">
            <a:tbl>
              <a:tblPr firstRow="1" bandRow="1">
                <a:tableStyleId>{5C22544A-7EE6-4342-B048-85BDC9FD1C3A}</a:tableStyleId>
              </a:tblPr>
              <a:tblGrid>
                <a:gridCol w="703385"/>
                <a:gridCol w="703385"/>
                <a:gridCol w="703385"/>
                <a:gridCol w="703385"/>
                <a:gridCol w="703385"/>
                <a:gridCol w="703385"/>
                <a:gridCol w="703385"/>
                <a:gridCol w="703385"/>
                <a:gridCol w="703385"/>
                <a:gridCol w="703385"/>
                <a:gridCol w="703385"/>
                <a:gridCol w="703385"/>
                <a:gridCol w="703385"/>
              </a:tblGrid>
              <a:tr h="973047">
                <a:tc>
                  <a:txBody>
                    <a:bodyPr/>
                    <a:lstStyle/>
                    <a:p>
                      <a:pPr algn="ctr"/>
                      <a:endParaRPr lang="tr-TR" dirty="0"/>
                    </a:p>
                  </a:txBody>
                  <a:tcPr/>
                </a:tc>
                <a:tc>
                  <a:txBody>
                    <a:bodyPr/>
                    <a:lstStyle/>
                    <a:p>
                      <a:pPr algn="ctr"/>
                      <a:r>
                        <a:rPr lang="tr-TR" dirty="0" smtClean="0"/>
                        <a:t>I</a:t>
                      </a:r>
                      <a:endParaRPr lang="tr-TR" dirty="0"/>
                    </a:p>
                  </a:txBody>
                  <a:tcPr/>
                </a:tc>
                <a:tc>
                  <a:txBody>
                    <a:bodyPr/>
                    <a:lstStyle/>
                    <a:p>
                      <a:pPr algn="ctr"/>
                      <a:r>
                        <a:rPr lang="tr-TR" dirty="0" smtClean="0"/>
                        <a:t>II</a:t>
                      </a:r>
                      <a:endParaRPr lang="tr-TR" dirty="0"/>
                    </a:p>
                  </a:txBody>
                  <a:tcPr/>
                </a:tc>
                <a:tc>
                  <a:txBody>
                    <a:bodyPr/>
                    <a:lstStyle/>
                    <a:p>
                      <a:pPr algn="ctr"/>
                      <a:r>
                        <a:rPr lang="tr-TR" dirty="0" smtClean="0"/>
                        <a:t>III</a:t>
                      </a:r>
                      <a:endParaRPr lang="tr-TR" dirty="0"/>
                    </a:p>
                  </a:txBody>
                  <a:tcPr/>
                </a:tc>
                <a:tc>
                  <a:txBody>
                    <a:bodyPr/>
                    <a:lstStyle/>
                    <a:p>
                      <a:pPr algn="ctr"/>
                      <a:r>
                        <a:rPr lang="tr-TR" dirty="0" err="1" smtClean="0"/>
                        <a:t>aVR</a:t>
                      </a:r>
                      <a:endParaRPr lang="tr-TR" dirty="0"/>
                    </a:p>
                  </a:txBody>
                  <a:tcPr/>
                </a:tc>
                <a:tc>
                  <a:txBody>
                    <a:bodyPr/>
                    <a:lstStyle/>
                    <a:p>
                      <a:pPr algn="ctr"/>
                      <a:r>
                        <a:rPr lang="tr-TR" dirty="0" err="1" smtClean="0"/>
                        <a:t>aVL</a:t>
                      </a:r>
                      <a:endParaRPr lang="tr-TR" dirty="0"/>
                    </a:p>
                  </a:txBody>
                  <a:tcPr/>
                </a:tc>
                <a:tc>
                  <a:txBody>
                    <a:bodyPr/>
                    <a:lstStyle/>
                    <a:p>
                      <a:pPr algn="ctr"/>
                      <a:r>
                        <a:rPr lang="tr-TR" dirty="0" err="1" smtClean="0"/>
                        <a:t>aVF</a:t>
                      </a:r>
                      <a:endParaRPr lang="tr-TR" dirty="0"/>
                    </a:p>
                  </a:txBody>
                  <a:tcPr/>
                </a:tc>
                <a:tc>
                  <a:txBody>
                    <a:bodyPr/>
                    <a:lstStyle/>
                    <a:p>
                      <a:pPr algn="ctr"/>
                      <a:r>
                        <a:rPr lang="tr-TR" dirty="0" smtClean="0"/>
                        <a:t>V1</a:t>
                      </a:r>
                      <a:endParaRPr lang="tr-TR" dirty="0"/>
                    </a:p>
                  </a:txBody>
                  <a:tcPr/>
                </a:tc>
                <a:tc>
                  <a:txBody>
                    <a:bodyPr/>
                    <a:lstStyle/>
                    <a:p>
                      <a:pPr algn="ctr"/>
                      <a:r>
                        <a:rPr lang="tr-TR" dirty="0" smtClean="0"/>
                        <a:t>V2</a:t>
                      </a:r>
                      <a:endParaRPr lang="tr-TR" dirty="0"/>
                    </a:p>
                  </a:txBody>
                  <a:tcPr/>
                </a:tc>
                <a:tc>
                  <a:txBody>
                    <a:bodyPr/>
                    <a:lstStyle/>
                    <a:p>
                      <a:pPr algn="ctr"/>
                      <a:r>
                        <a:rPr lang="tr-TR" dirty="0" smtClean="0"/>
                        <a:t>V3</a:t>
                      </a:r>
                      <a:endParaRPr lang="tr-TR" dirty="0"/>
                    </a:p>
                  </a:txBody>
                  <a:tcPr/>
                </a:tc>
                <a:tc>
                  <a:txBody>
                    <a:bodyPr/>
                    <a:lstStyle/>
                    <a:p>
                      <a:pPr algn="ctr"/>
                      <a:r>
                        <a:rPr lang="tr-TR" dirty="0" smtClean="0"/>
                        <a:t>V4</a:t>
                      </a:r>
                      <a:endParaRPr lang="tr-TR" dirty="0"/>
                    </a:p>
                  </a:txBody>
                  <a:tcPr/>
                </a:tc>
                <a:tc>
                  <a:txBody>
                    <a:bodyPr/>
                    <a:lstStyle/>
                    <a:p>
                      <a:pPr algn="ctr"/>
                      <a:r>
                        <a:rPr lang="tr-TR" dirty="0" smtClean="0"/>
                        <a:t>V5</a:t>
                      </a:r>
                      <a:endParaRPr lang="tr-TR" dirty="0"/>
                    </a:p>
                  </a:txBody>
                  <a:tcPr/>
                </a:tc>
                <a:tc>
                  <a:txBody>
                    <a:bodyPr/>
                    <a:lstStyle/>
                    <a:p>
                      <a:pPr algn="ctr"/>
                      <a:r>
                        <a:rPr lang="tr-TR" dirty="0" smtClean="0"/>
                        <a:t>V6</a:t>
                      </a:r>
                      <a:endParaRPr lang="tr-TR" dirty="0"/>
                    </a:p>
                  </a:txBody>
                  <a:tcPr/>
                </a:tc>
              </a:tr>
              <a:tr h="563749">
                <a:tc>
                  <a:txBody>
                    <a:bodyPr/>
                    <a:lstStyle/>
                    <a:p>
                      <a:pPr algn="ctr"/>
                      <a:r>
                        <a:rPr lang="tr-TR" b="1" dirty="0" smtClean="0"/>
                        <a:t>P</a:t>
                      </a:r>
                      <a:endParaRPr lang="tr-TR" b="1" dirty="0"/>
                    </a:p>
                  </a:txBody>
                  <a:tcPr/>
                </a:tc>
                <a:tc>
                  <a:txBody>
                    <a:bodyPr/>
                    <a:lstStyle/>
                    <a:p>
                      <a:endParaRPr lang="tr-TR" dirty="0"/>
                    </a:p>
                  </a:txBody>
                  <a:tcPr>
                    <a:solidFill>
                      <a:srgbClr val="00B050"/>
                    </a:solidFill>
                  </a:tcPr>
                </a:tc>
                <a:tc>
                  <a:txBody>
                    <a:bodyPr/>
                    <a:lstStyle/>
                    <a:p>
                      <a:endParaRPr lang="tr-TR" dirty="0"/>
                    </a:p>
                  </a:txBody>
                  <a:tcPr>
                    <a:solidFill>
                      <a:srgbClr val="00B050"/>
                    </a:solidFill>
                  </a:tcPr>
                </a:tc>
                <a:tc>
                  <a:txBody>
                    <a:bodyPr/>
                    <a:lstStyle/>
                    <a:p>
                      <a:endParaRPr lang="tr-TR" dirty="0"/>
                    </a:p>
                  </a:txBody>
                  <a:tcPr>
                    <a:solidFill>
                      <a:srgbClr val="7030A0"/>
                    </a:solidFill>
                  </a:tcPr>
                </a:tc>
                <a:tc>
                  <a:txBody>
                    <a:bodyPr/>
                    <a:lstStyle/>
                    <a:p>
                      <a:endParaRPr lang="tr-TR" dirty="0"/>
                    </a:p>
                  </a:txBody>
                  <a:tcPr>
                    <a:solidFill>
                      <a:srgbClr val="FF0000"/>
                    </a:solidFill>
                  </a:tcPr>
                </a:tc>
                <a:tc>
                  <a:txBody>
                    <a:bodyPr/>
                    <a:lstStyle/>
                    <a:p>
                      <a:endParaRPr lang="tr-TR" dirty="0"/>
                    </a:p>
                  </a:txBody>
                  <a:tcPr>
                    <a:solidFill>
                      <a:srgbClr val="7030A0"/>
                    </a:solidFill>
                  </a:tcPr>
                </a:tc>
                <a:tc>
                  <a:txBody>
                    <a:bodyPr/>
                    <a:lstStyle/>
                    <a:p>
                      <a:endParaRPr lang="tr-TR" dirty="0"/>
                    </a:p>
                  </a:txBody>
                  <a:tcPr>
                    <a:solidFill>
                      <a:srgbClr val="00B050"/>
                    </a:solidFill>
                  </a:tcPr>
                </a:tc>
                <a:tc>
                  <a:txBody>
                    <a:bodyPr/>
                    <a:lstStyle/>
                    <a:p>
                      <a:endParaRPr lang="tr-TR" dirty="0"/>
                    </a:p>
                  </a:txBody>
                  <a:tcPr>
                    <a:solidFill>
                      <a:srgbClr val="7030A0"/>
                    </a:solidFill>
                  </a:tcPr>
                </a:tc>
                <a:tc>
                  <a:txBody>
                    <a:bodyPr/>
                    <a:lstStyle/>
                    <a:p>
                      <a:endParaRPr lang="tr-TR" dirty="0"/>
                    </a:p>
                  </a:txBody>
                  <a:tcPr>
                    <a:solidFill>
                      <a:srgbClr val="7030A0"/>
                    </a:solidFill>
                  </a:tcPr>
                </a:tc>
                <a:tc>
                  <a:txBody>
                    <a:bodyPr/>
                    <a:lstStyle/>
                    <a:p>
                      <a:endParaRPr lang="tr-TR" dirty="0"/>
                    </a:p>
                  </a:txBody>
                  <a:tcPr>
                    <a:solidFill>
                      <a:srgbClr val="00B050"/>
                    </a:solidFill>
                  </a:tcPr>
                </a:tc>
                <a:tc>
                  <a:txBody>
                    <a:bodyPr/>
                    <a:lstStyle/>
                    <a:p>
                      <a:endParaRPr lang="tr-TR" dirty="0"/>
                    </a:p>
                  </a:txBody>
                  <a:tcPr>
                    <a:solidFill>
                      <a:srgbClr val="00B050"/>
                    </a:solidFill>
                  </a:tcPr>
                </a:tc>
                <a:tc>
                  <a:txBody>
                    <a:bodyPr/>
                    <a:lstStyle/>
                    <a:p>
                      <a:endParaRPr lang="tr-TR" dirty="0"/>
                    </a:p>
                  </a:txBody>
                  <a:tcPr>
                    <a:solidFill>
                      <a:srgbClr val="00B050"/>
                    </a:solidFill>
                  </a:tcPr>
                </a:tc>
                <a:tc>
                  <a:txBody>
                    <a:bodyPr/>
                    <a:lstStyle/>
                    <a:p>
                      <a:endParaRPr lang="tr-TR" dirty="0"/>
                    </a:p>
                  </a:txBody>
                  <a:tcPr>
                    <a:solidFill>
                      <a:srgbClr val="00B050"/>
                    </a:solidFill>
                  </a:tcPr>
                </a:tc>
              </a:tr>
              <a:tr h="563749">
                <a:tc>
                  <a:txBody>
                    <a:bodyPr/>
                    <a:lstStyle/>
                    <a:p>
                      <a:pPr algn="ctr"/>
                      <a:r>
                        <a:rPr lang="tr-TR" b="1" dirty="0" smtClean="0"/>
                        <a:t>QRS (net)</a:t>
                      </a:r>
                      <a:endParaRPr lang="tr-TR" b="1" dirty="0"/>
                    </a:p>
                  </a:txBody>
                  <a:tcPr/>
                </a:tc>
                <a:tc>
                  <a:txBody>
                    <a:bodyPr/>
                    <a:lstStyle/>
                    <a:p>
                      <a:endParaRPr lang="tr-TR" dirty="0"/>
                    </a:p>
                  </a:txBody>
                  <a:tcPr>
                    <a:solidFill>
                      <a:srgbClr val="00B050"/>
                    </a:solidFill>
                  </a:tcPr>
                </a:tc>
                <a:tc>
                  <a:txBody>
                    <a:bodyPr/>
                    <a:lstStyle/>
                    <a:p>
                      <a:endParaRPr lang="tr-TR" dirty="0"/>
                    </a:p>
                  </a:txBody>
                  <a:tcPr>
                    <a:solidFill>
                      <a:srgbClr val="00B050"/>
                    </a:solidFill>
                  </a:tcPr>
                </a:tc>
                <a:tc>
                  <a:txBody>
                    <a:bodyPr/>
                    <a:lstStyle/>
                    <a:p>
                      <a:endParaRPr lang="tr-TR" dirty="0"/>
                    </a:p>
                  </a:txBody>
                  <a:tcPr>
                    <a:solidFill>
                      <a:srgbClr val="7030A0"/>
                    </a:solidFill>
                  </a:tcPr>
                </a:tc>
                <a:tc>
                  <a:txBody>
                    <a:bodyPr/>
                    <a:lstStyle/>
                    <a:p>
                      <a:endParaRPr lang="tr-TR" dirty="0"/>
                    </a:p>
                  </a:txBody>
                  <a:tcPr>
                    <a:solidFill>
                      <a:srgbClr val="FF0000"/>
                    </a:solidFill>
                  </a:tcPr>
                </a:tc>
                <a:tc>
                  <a:txBody>
                    <a:bodyPr/>
                    <a:lstStyle/>
                    <a:p>
                      <a:endParaRPr lang="tr-TR" dirty="0"/>
                    </a:p>
                  </a:txBody>
                  <a:tcPr>
                    <a:solidFill>
                      <a:srgbClr val="7030A0"/>
                    </a:solidFill>
                  </a:tcPr>
                </a:tc>
                <a:tc>
                  <a:txBody>
                    <a:bodyPr/>
                    <a:lstStyle/>
                    <a:p>
                      <a:endParaRPr lang="tr-TR" dirty="0"/>
                    </a:p>
                  </a:txBody>
                  <a:tcPr>
                    <a:solidFill>
                      <a:srgbClr val="7030A0"/>
                    </a:solidFill>
                  </a:tcPr>
                </a:tc>
                <a:tc>
                  <a:txBody>
                    <a:bodyPr/>
                    <a:lstStyle/>
                    <a:p>
                      <a:endParaRPr lang="tr-TR" dirty="0"/>
                    </a:p>
                  </a:txBody>
                  <a:tcPr>
                    <a:solidFill>
                      <a:srgbClr val="FF0000"/>
                    </a:solidFill>
                  </a:tcPr>
                </a:tc>
                <a:tc>
                  <a:txBody>
                    <a:bodyPr/>
                    <a:lstStyle/>
                    <a:p>
                      <a:endParaRPr lang="tr-TR" dirty="0"/>
                    </a:p>
                  </a:txBody>
                  <a:tcPr>
                    <a:solidFill>
                      <a:srgbClr val="FF0000"/>
                    </a:solidFill>
                  </a:tcPr>
                </a:tc>
                <a:tc>
                  <a:txBody>
                    <a:bodyPr/>
                    <a:lstStyle/>
                    <a:p>
                      <a:endParaRPr lang="tr-TR" dirty="0"/>
                    </a:p>
                  </a:txBody>
                  <a:tcPr>
                    <a:solidFill>
                      <a:srgbClr val="7030A0"/>
                    </a:solidFill>
                  </a:tcPr>
                </a:tc>
                <a:tc>
                  <a:txBody>
                    <a:bodyPr/>
                    <a:lstStyle/>
                    <a:p>
                      <a:endParaRPr lang="tr-TR" dirty="0"/>
                    </a:p>
                  </a:txBody>
                  <a:tcPr>
                    <a:solidFill>
                      <a:srgbClr val="00B050"/>
                    </a:solidFill>
                  </a:tcPr>
                </a:tc>
                <a:tc>
                  <a:txBody>
                    <a:bodyPr/>
                    <a:lstStyle/>
                    <a:p>
                      <a:endParaRPr lang="tr-TR" dirty="0"/>
                    </a:p>
                  </a:txBody>
                  <a:tcPr>
                    <a:solidFill>
                      <a:srgbClr val="00B050"/>
                    </a:solidFill>
                  </a:tcPr>
                </a:tc>
                <a:tc>
                  <a:txBody>
                    <a:bodyPr/>
                    <a:lstStyle/>
                    <a:p>
                      <a:endParaRPr lang="tr-TR" dirty="0"/>
                    </a:p>
                  </a:txBody>
                  <a:tcPr>
                    <a:solidFill>
                      <a:srgbClr val="00B050"/>
                    </a:solidFill>
                  </a:tcPr>
                </a:tc>
              </a:tr>
              <a:tr h="563749">
                <a:tc>
                  <a:txBody>
                    <a:bodyPr/>
                    <a:lstStyle/>
                    <a:p>
                      <a:pPr algn="ctr"/>
                      <a:r>
                        <a:rPr lang="tr-TR" b="1" dirty="0" smtClean="0"/>
                        <a:t>T</a:t>
                      </a:r>
                      <a:endParaRPr lang="tr-TR" b="1" dirty="0"/>
                    </a:p>
                  </a:txBody>
                  <a:tcPr/>
                </a:tc>
                <a:tc>
                  <a:txBody>
                    <a:bodyPr/>
                    <a:lstStyle/>
                    <a:p>
                      <a:endParaRPr lang="tr-TR" dirty="0"/>
                    </a:p>
                  </a:txBody>
                  <a:tcPr>
                    <a:solidFill>
                      <a:srgbClr val="00B050"/>
                    </a:solidFill>
                  </a:tcPr>
                </a:tc>
                <a:tc>
                  <a:txBody>
                    <a:bodyPr/>
                    <a:lstStyle/>
                    <a:p>
                      <a:endParaRPr lang="tr-TR" dirty="0"/>
                    </a:p>
                  </a:txBody>
                  <a:tcPr>
                    <a:solidFill>
                      <a:srgbClr val="00B050"/>
                    </a:solidFill>
                  </a:tcPr>
                </a:tc>
                <a:tc>
                  <a:txBody>
                    <a:bodyPr/>
                    <a:lstStyle/>
                    <a:p>
                      <a:endParaRPr lang="tr-TR" dirty="0"/>
                    </a:p>
                  </a:txBody>
                  <a:tcPr>
                    <a:solidFill>
                      <a:srgbClr val="7030A0"/>
                    </a:solidFill>
                  </a:tcPr>
                </a:tc>
                <a:tc>
                  <a:txBody>
                    <a:bodyPr/>
                    <a:lstStyle/>
                    <a:p>
                      <a:endParaRPr lang="tr-TR" dirty="0"/>
                    </a:p>
                  </a:txBody>
                  <a:tcPr>
                    <a:solidFill>
                      <a:srgbClr val="FF0000"/>
                    </a:solidFill>
                  </a:tcPr>
                </a:tc>
                <a:tc>
                  <a:txBody>
                    <a:bodyPr/>
                    <a:lstStyle/>
                    <a:p>
                      <a:endParaRPr lang="tr-TR" dirty="0"/>
                    </a:p>
                  </a:txBody>
                  <a:tcPr>
                    <a:solidFill>
                      <a:srgbClr val="7030A0"/>
                    </a:solidFill>
                  </a:tcPr>
                </a:tc>
                <a:tc>
                  <a:txBody>
                    <a:bodyPr/>
                    <a:lstStyle/>
                    <a:p>
                      <a:endParaRPr lang="tr-TR" dirty="0"/>
                    </a:p>
                  </a:txBody>
                  <a:tcPr>
                    <a:solidFill>
                      <a:srgbClr val="00B050"/>
                    </a:solidFill>
                  </a:tcPr>
                </a:tc>
                <a:tc>
                  <a:txBody>
                    <a:bodyPr/>
                    <a:lstStyle/>
                    <a:p>
                      <a:endParaRPr lang="tr-TR" dirty="0"/>
                    </a:p>
                  </a:txBody>
                  <a:tcPr>
                    <a:solidFill>
                      <a:srgbClr val="7030A0"/>
                    </a:solidFill>
                  </a:tcPr>
                </a:tc>
                <a:tc>
                  <a:txBody>
                    <a:bodyPr/>
                    <a:lstStyle/>
                    <a:p>
                      <a:endParaRPr lang="tr-TR" dirty="0"/>
                    </a:p>
                  </a:txBody>
                  <a:tcPr>
                    <a:solidFill>
                      <a:srgbClr val="7030A0"/>
                    </a:solidFill>
                  </a:tcPr>
                </a:tc>
                <a:tc>
                  <a:txBody>
                    <a:bodyPr/>
                    <a:lstStyle/>
                    <a:p>
                      <a:endParaRPr lang="tr-TR" dirty="0"/>
                    </a:p>
                  </a:txBody>
                  <a:tcPr>
                    <a:solidFill>
                      <a:srgbClr val="00B050"/>
                    </a:solidFill>
                  </a:tcPr>
                </a:tc>
                <a:tc>
                  <a:txBody>
                    <a:bodyPr/>
                    <a:lstStyle/>
                    <a:p>
                      <a:endParaRPr lang="tr-TR" dirty="0"/>
                    </a:p>
                  </a:txBody>
                  <a:tcPr>
                    <a:solidFill>
                      <a:srgbClr val="00B050"/>
                    </a:solidFill>
                  </a:tcPr>
                </a:tc>
                <a:tc>
                  <a:txBody>
                    <a:bodyPr/>
                    <a:lstStyle/>
                    <a:p>
                      <a:endParaRPr lang="tr-TR" dirty="0"/>
                    </a:p>
                  </a:txBody>
                  <a:tcPr>
                    <a:solidFill>
                      <a:srgbClr val="00B050"/>
                    </a:solidFill>
                  </a:tcPr>
                </a:tc>
                <a:tc>
                  <a:txBody>
                    <a:bodyPr/>
                    <a:lstStyle/>
                    <a:p>
                      <a:endParaRPr lang="tr-TR" dirty="0"/>
                    </a:p>
                  </a:txBody>
                  <a:tcPr>
                    <a:solidFill>
                      <a:srgbClr val="00B050"/>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5421463"/>
              </p:ext>
            </p:extLst>
          </p:nvPr>
        </p:nvGraphicFramePr>
        <p:xfrm>
          <a:off x="3491880" y="5347675"/>
          <a:ext cx="1800200" cy="1483360"/>
        </p:xfrm>
        <a:graphic>
          <a:graphicData uri="http://schemas.openxmlformats.org/drawingml/2006/table">
            <a:tbl>
              <a:tblPr firstRow="1" bandRow="1">
                <a:tableStyleId>{5C22544A-7EE6-4342-B048-85BDC9FD1C3A}</a:tableStyleId>
              </a:tblPr>
              <a:tblGrid>
                <a:gridCol w="660073"/>
                <a:gridCol w="1140127"/>
              </a:tblGrid>
              <a:tr h="370840">
                <a:tc>
                  <a:txBody>
                    <a:bodyPr/>
                    <a:lstStyle/>
                    <a:p>
                      <a:r>
                        <a:rPr lang="tr-TR" dirty="0" smtClean="0"/>
                        <a:t>Renk</a:t>
                      </a:r>
                      <a:endParaRPr lang="tr-TR" dirty="0"/>
                    </a:p>
                  </a:txBody>
                  <a:tcPr/>
                </a:tc>
                <a:tc>
                  <a:txBody>
                    <a:bodyPr/>
                    <a:lstStyle/>
                    <a:p>
                      <a:r>
                        <a:rPr lang="tr-TR" dirty="0" smtClean="0"/>
                        <a:t>Açıklama</a:t>
                      </a:r>
                      <a:endParaRPr lang="tr-TR" dirty="0"/>
                    </a:p>
                  </a:txBody>
                  <a:tcPr/>
                </a:tc>
              </a:tr>
              <a:tr h="370840">
                <a:tc>
                  <a:txBody>
                    <a:bodyPr/>
                    <a:lstStyle/>
                    <a:p>
                      <a:endParaRPr lang="tr-TR" dirty="0"/>
                    </a:p>
                  </a:txBody>
                  <a:tcPr>
                    <a:solidFill>
                      <a:srgbClr val="00B050"/>
                    </a:solidFill>
                  </a:tcPr>
                </a:tc>
                <a:tc>
                  <a:txBody>
                    <a:bodyPr/>
                    <a:lstStyle/>
                    <a:p>
                      <a:r>
                        <a:rPr lang="tr-TR" dirty="0" smtClean="0"/>
                        <a:t>Pozitif</a:t>
                      </a:r>
                      <a:endParaRPr lang="tr-TR" dirty="0"/>
                    </a:p>
                  </a:txBody>
                  <a:tcPr/>
                </a:tc>
              </a:tr>
              <a:tr h="370840">
                <a:tc>
                  <a:txBody>
                    <a:bodyPr/>
                    <a:lstStyle/>
                    <a:p>
                      <a:endParaRPr lang="tr-TR" dirty="0"/>
                    </a:p>
                  </a:txBody>
                  <a:tcPr>
                    <a:solidFill>
                      <a:srgbClr val="FF0000"/>
                    </a:solidFill>
                  </a:tcPr>
                </a:tc>
                <a:tc>
                  <a:txBody>
                    <a:bodyPr/>
                    <a:lstStyle/>
                    <a:p>
                      <a:r>
                        <a:rPr lang="tr-TR" dirty="0" smtClean="0"/>
                        <a:t>Negatif</a:t>
                      </a:r>
                      <a:endParaRPr lang="tr-TR" dirty="0"/>
                    </a:p>
                  </a:txBody>
                  <a:tcPr/>
                </a:tc>
              </a:tr>
              <a:tr h="370840">
                <a:tc>
                  <a:txBody>
                    <a:bodyPr/>
                    <a:lstStyle/>
                    <a:p>
                      <a:endParaRPr lang="tr-TR" dirty="0"/>
                    </a:p>
                  </a:txBody>
                  <a:tcPr>
                    <a:solidFill>
                      <a:srgbClr val="7030A0"/>
                    </a:solidFill>
                  </a:tcPr>
                </a:tc>
                <a:tc>
                  <a:txBody>
                    <a:bodyPr/>
                    <a:lstStyle/>
                    <a:p>
                      <a:r>
                        <a:rPr lang="tr-TR" dirty="0" smtClean="0"/>
                        <a:t>Değişken</a:t>
                      </a:r>
                      <a:endParaRPr lang="tr-TR" dirty="0"/>
                    </a:p>
                  </a:txBody>
                  <a:tcPr/>
                </a:tc>
              </a:tr>
            </a:tbl>
          </a:graphicData>
        </a:graphic>
      </p:graphicFrame>
      <p:sp>
        <p:nvSpPr>
          <p:cNvPr id="7" name="Patlama 1 6"/>
          <p:cNvSpPr/>
          <p:nvPr/>
        </p:nvSpPr>
        <p:spPr>
          <a:xfrm>
            <a:off x="395536" y="188640"/>
            <a:ext cx="2448272" cy="2132856"/>
          </a:xfrm>
          <a:prstGeom prst="irregularSeal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b="1" dirty="0" smtClean="0"/>
              <a:t>ÖNEMLİ</a:t>
            </a:r>
            <a:endParaRPr lang="tr-TR" b="1" dirty="0"/>
          </a:p>
        </p:txBody>
      </p:sp>
    </p:spTree>
    <p:extLst>
      <p:ext uri="{BB962C8B-B14F-4D97-AF65-F5344CB8AC3E}">
        <p14:creationId xmlns:p14="http://schemas.microsoft.com/office/powerpoint/2010/main" val="601256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QT Aralığı ve </a:t>
            </a:r>
            <a:r>
              <a:rPr lang="tr-TR" dirty="0" err="1" smtClean="0"/>
              <a:t>QTc</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QT aralığı, QRS kompleksinin başından T dalgasının sonuna kadar olan aralıktır.</a:t>
            </a:r>
          </a:p>
          <a:p>
            <a:pPr lvl="1"/>
            <a:r>
              <a:rPr lang="tr-TR" dirty="0"/>
              <a:t>Normal QT, önceki RR </a:t>
            </a:r>
            <a:r>
              <a:rPr lang="tr-TR" dirty="0" err="1"/>
              <a:t>intervalinin</a:t>
            </a:r>
            <a:r>
              <a:rPr lang="tr-TR" dirty="0"/>
              <a:t> yarısından daha azdır.</a:t>
            </a:r>
          </a:p>
          <a:p>
            <a:pPr marL="457200" lvl="1" indent="0">
              <a:buNone/>
            </a:pPr>
            <a:endParaRPr lang="tr-TR" dirty="0"/>
          </a:p>
          <a:p>
            <a:r>
              <a:rPr lang="tr-TR" dirty="0" smtClean="0"/>
              <a:t>QT </a:t>
            </a:r>
            <a:r>
              <a:rPr lang="tr-TR" dirty="0" err="1" smtClean="0"/>
              <a:t>intervali</a:t>
            </a:r>
            <a:r>
              <a:rPr lang="tr-TR" dirty="0" smtClean="0"/>
              <a:t>, kalp hızı ile ters orantılıdır; kalp hızı arttıkça kısalır.</a:t>
            </a:r>
          </a:p>
          <a:p>
            <a:endParaRPr lang="tr-TR" dirty="0"/>
          </a:p>
          <a:p>
            <a:r>
              <a:rPr lang="tr-TR" dirty="0" err="1" smtClean="0"/>
              <a:t>QTc</a:t>
            </a:r>
            <a:r>
              <a:rPr lang="tr-TR" dirty="0" smtClean="0"/>
              <a:t>, QT zamanının kalp hızına göre düzeltilmiş halidir.</a:t>
            </a:r>
          </a:p>
          <a:p>
            <a:pPr lvl="1"/>
            <a:r>
              <a:rPr lang="tr-TR" dirty="0" err="1" smtClean="0"/>
              <a:t>QTc’nin</a:t>
            </a:r>
            <a:r>
              <a:rPr lang="tr-TR" dirty="0" smtClean="0"/>
              <a:t> normal süresi 350-480 </a:t>
            </a:r>
            <a:r>
              <a:rPr lang="tr-TR" dirty="0" err="1" smtClean="0"/>
              <a:t>ms’dir</a:t>
            </a:r>
            <a:r>
              <a:rPr lang="tr-TR" dirty="0" smtClean="0"/>
              <a:t>.</a:t>
            </a:r>
          </a:p>
        </p:txBody>
      </p:sp>
    </p:spTree>
    <p:extLst>
      <p:ext uri="{BB962C8B-B14F-4D97-AF65-F5344CB8AC3E}">
        <p14:creationId xmlns:p14="http://schemas.microsoft.com/office/powerpoint/2010/main" val="2207061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0"/>
            <a:ext cx="6350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771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72816"/>
            <a:ext cx="8229600" cy="4680520"/>
          </a:xfrm>
        </p:spPr>
        <p:txBody>
          <a:bodyPr>
            <a:normAutofit fontScale="85000" lnSpcReduction="20000"/>
          </a:bodyPr>
          <a:lstStyle/>
          <a:p>
            <a:r>
              <a:rPr lang="tr-TR" dirty="0" smtClean="0"/>
              <a:t>RR mesafesi saniye cinsinden hesaba katılır.</a:t>
            </a:r>
          </a:p>
          <a:p>
            <a:endParaRPr lang="tr-TR" dirty="0" smtClean="0"/>
          </a:p>
          <a:p>
            <a:r>
              <a:rPr lang="tr-TR" dirty="0" smtClean="0"/>
              <a:t>Örnek</a:t>
            </a:r>
            <a:r>
              <a:rPr lang="tr-TR" dirty="0"/>
              <a:t>:</a:t>
            </a:r>
          </a:p>
          <a:p>
            <a:pPr lvl="1"/>
            <a:r>
              <a:rPr lang="tr-TR" dirty="0"/>
              <a:t>Kalp hızı: 60/dakika</a:t>
            </a:r>
          </a:p>
          <a:p>
            <a:pPr lvl="1"/>
            <a:r>
              <a:rPr lang="tr-TR" dirty="0"/>
              <a:t>QT: 400 </a:t>
            </a:r>
            <a:r>
              <a:rPr lang="tr-TR" dirty="0" err="1"/>
              <a:t>ms</a:t>
            </a:r>
            <a:endParaRPr lang="tr-TR" dirty="0"/>
          </a:p>
          <a:p>
            <a:pPr marL="457200" lvl="1" indent="0">
              <a:buNone/>
            </a:pPr>
            <a:endParaRPr lang="tr-TR" dirty="0"/>
          </a:p>
          <a:p>
            <a:pPr lvl="1"/>
            <a:r>
              <a:rPr lang="tr-TR" dirty="0" err="1"/>
              <a:t>QTc</a:t>
            </a:r>
            <a:r>
              <a:rPr lang="tr-TR" dirty="0"/>
              <a:t>=QT/√RR</a:t>
            </a:r>
          </a:p>
          <a:p>
            <a:pPr lvl="2"/>
            <a:r>
              <a:rPr lang="tr-TR" dirty="0"/>
              <a:t>Hız=300/Büyük kare sayısı</a:t>
            </a:r>
          </a:p>
          <a:p>
            <a:pPr lvl="2"/>
            <a:r>
              <a:rPr lang="tr-TR" dirty="0"/>
              <a:t>Büyük kare sayısı=300/Hız=300/60=5</a:t>
            </a:r>
          </a:p>
          <a:p>
            <a:pPr lvl="2"/>
            <a:r>
              <a:rPr lang="tr-TR" dirty="0"/>
              <a:t>Her büyük kare 0.2 saniyedir. 5 büyük kare 1 saniye yapar.</a:t>
            </a:r>
          </a:p>
          <a:p>
            <a:pPr lvl="1"/>
            <a:r>
              <a:rPr lang="tr-TR" dirty="0" err="1" smtClean="0"/>
              <a:t>QTc</a:t>
            </a:r>
            <a:r>
              <a:rPr lang="tr-TR" dirty="0" smtClean="0"/>
              <a:t>=400</a:t>
            </a:r>
            <a:r>
              <a:rPr lang="tr-TR" dirty="0"/>
              <a:t>/√1</a:t>
            </a:r>
          </a:p>
          <a:p>
            <a:pPr lvl="1"/>
            <a:r>
              <a:rPr lang="tr-TR" dirty="0" err="1"/>
              <a:t>QTc</a:t>
            </a:r>
            <a:r>
              <a:rPr lang="tr-TR" dirty="0"/>
              <a:t>=400 </a:t>
            </a:r>
            <a:r>
              <a:rPr lang="tr-TR" dirty="0" err="1"/>
              <a:t>ms</a:t>
            </a:r>
            <a:endParaRPr lang="tr-TR" dirty="0"/>
          </a:p>
          <a:p>
            <a:endParaRPr lang="tr-TR" dirty="0"/>
          </a:p>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116245"/>
            <a:ext cx="3384376" cy="145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271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 </a:t>
            </a:r>
            <a:r>
              <a:rPr lang="tr-TR" dirty="0" err="1" smtClean="0"/>
              <a:t>Segmenti</a:t>
            </a:r>
            <a:endParaRPr lang="tr-TR" dirty="0"/>
          </a:p>
        </p:txBody>
      </p:sp>
      <p:sp>
        <p:nvSpPr>
          <p:cNvPr id="3" name="İçerik Yer Tutucusu 2"/>
          <p:cNvSpPr>
            <a:spLocks noGrp="1"/>
          </p:cNvSpPr>
          <p:nvPr>
            <p:ph idx="1"/>
          </p:nvPr>
        </p:nvSpPr>
        <p:spPr/>
        <p:txBody>
          <a:bodyPr/>
          <a:lstStyle/>
          <a:p>
            <a:r>
              <a:rPr lang="tr-TR" dirty="0" smtClean="0"/>
              <a:t>QRS kompleksinin sonu (J noktası) ile T dalgasının başlangıcı arasındaki </a:t>
            </a:r>
            <a:r>
              <a:rPr lang="tr-TR" dirty="0" err="1" smtClean="0"/>
              <a:t>segmenttir</a:t>
            </a:r>
            <a:r>
              <a:rPr lang="tr-TR" dirty="0" smtClean="0"/>
              <a:t>.</a:t>
            </a:r>
          </a:p>
          <a:p>
            <a:endParaRPr lang="tr-TR" dirty="0"/>
          </a:p>
          <a:p>
            <a:r>
              <a:rPr lang="tr-TR" dirty="0" smtClean="0"/>
              <a:t>Normalde </a:t>
            </a:r>
            <a:r>
              <a:rPr lang="tr-TR" dirty="0" err="1" smtClean="0"/>
              <a:t>izoelektrik</a:t>
            </a:r>
            <a:r>
              <a:rPr lang="tr-TR" dirty="0" smtClean="0"/>
              <a:t> hatta bulunur</a:t>
            </a:r>
            <a:r>
              <a:rPr lang="tr-TR" dirty="0" smtClean="0"/>
              <a:t>. Aşağı </a:t>
            </a:r>
            <a:r>
              <a:rPr lang="tr-TR" dirty="0" smtClean="0"/>
              <a:t>çökmesi ya da </a:t>
            </a:r>
            <a:r>
              <a:rPr lang="tr-TR" dirty="0" smtClean="0"/>
              <a:t>yükselmesi </a:t>
            </a:r>
            <a:r>
              <a:rPr lang="tr-TR" dirty="0" smtClean="0"/>
              <a:t>patolojik açıdan anlamlı </a:t>
            </a:r>
            <a:r>
              <a:rPr lang="tr-TR" dirty="0" smtClean="0"/>
              <a:t>olabilir.</a:t>
            </a:r>
            <a:endParaRPr lang="tr-TR" dirty="0" smtClean="0"/>
          </a:p>
        </p:txBody>
      </p:sp>
    </p:spTree>
    <p:extLst>
      <p:ext uri="{BB962C8B-B14F-4D97-AF65-F5344CB8AC3E}">
        <p14:creationId xmlns:p14="http://schemas.microsoft.com/office/powerpoint/2010/main" val="1428918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U Dalgası</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T dalgasını takiben U dalgası görülebilir.</a:t>
            </a:r>
          </a:p>
          <a:p>
            <a:endParaRPr lang="tr-TR" dirty="0"/>
          </a:p>
          <a:p>
            <a:r>
              <a:rPr lang="tr-TR" dirty="0" smtClean="0"/>
              <a:t>U dalgasının kaynağı tartışmalıdır.</a:t>
            </a:r>
          </a:p>
          <a:p>
            <a:endParaRPr lang="tr-TR" dirty="0"/>
          </a:p>
          <a:p>
            <a:r>
              <a:rPr lang="tr-TR" dirty="0" smtClean="0"/>
              <a:t>Normalde, U dalgalarının yüksekliği, T dalgalarının yüksekliğinin %25’ini aşmaz.</a:t>
            </a:r>
          </a:p>
          <a:p>
            <a:endParaRPr lang="tr-TR" dirty="0" smtClean="0"/>
          </a:p>
          <a:p>
            <a:r>
              <a:rPr lang="tr-TR" dirty="0" smtClean="0"/>
              <a:t>U dalgalarının, T dalgaları ile aynı yönde olması beklenir.</a:t>
            </a:r>
            <a:endParaRPr lang="tr-TR" dirty="0"/>
          </a:p>
        </p:txBody>
      </p:sp>
    </p:spTree>
    <p:extLst>
      <p:ext uri="{BB962C8B-B14F-4D97-AF65-F5344CB8AC3E}">
        <p14:creationId xmlns:p14="http://schemas.microsoft.com/office/powerpoint/2010/main" val="1209295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Ritim Düzenli mi?</a:t>
            </a:r>
            <a:br>
              <a:rPr lang="tr-TR" dirty="0" smtClean="0"/>
            </a:br>
            <a:endParaRPr lang="tr-TR" dirty="0"/>
          </a:p>
        </p:txBody>
      </p:sp>
      <p:sp>
        <p:nvSpPr>
          <p:cNvPr id="3" name="2 İçerik Yer Tutucusu"/>
          <p:cNvSpPr>
            <a:spLocks noGrp="1"/>
          </p:cNvSpPr>
          <p:nvPr>
            <p:ph idx="1"/>
          </p:nvPr>
        </p:nvSpPr>
        <p:spPr/>
        <p:txBody>
          <a:bodyPr>
            <a:normAutofit lnSpcReduction="10000"/>
          </a:bodyPr>
          <a:lstStyle/>
          <a:p>
            <a:r>
              <a:rPr lang="tr-TR" dirty="0" smtClean="0"/>
              <a:t>EKG üzerine küçük, boş bir kağıt konur. Kağıt üzerinde iki tane R dalgasına karşılık gelen mesafe işaretlenir. Ardından bu mesafenin diğer R-R dalgaları için de geçerli olup olmadığına bakılır. Böylece </a:t>
            </a:r>
            <a:r>
              <a:rPr lang="tr-TR" dirty="0" err="1" smtClean="0"/>
              <a:t>ventriküler</a:t>
            </a:r>
            <a:r>
              <a:rPr lang="tr-TR" dirty="0" smtClean="0"/>
              <a:t> ritmin düzenli olup olmadığı anlaşılmış olur.</a:t>
            </a:r>
          </a:p>
          <a:p>
            <a:endParaRPr lang="tr-TR" dirty="0" smtClean="0"/>
          </a:p>
          <a:p>
            <a:r>
              <a:rPr lang="tr-TR" dirty="0" smtClean="0"/>
              <a:t>Aynı işlem P-P aralıkları için de yapılarak </a:t>
            </a:r>
            <a:r>
              <a:rPr lang="tr-TR" dirty="0" err="1" smtClean="0"/>
              <a:t>atriyal</a:t>
            </a:r>
            <a:r>
              <a:rPr lang="tr-TR" dirty="0" smtClean="0"/>
              <a:t> ritim kontrol edilebilir.</a:t>
            </a:r>
            <a:endParaRPr lang="tr-TR" dirty="0"/>
          </a:p>
        </p:txBody>
      </p:sp>
    </p:spTree>
    <p:extLst>
      <p:ext uri="{BB962C8B-B14F-4D97-AF65-F5344CB8AC3E}">
        <p14:creationId xmlns:p14="http://schemas.microsoft.com/office/powerpoint/2010/main" val="1104720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0" y="1340768"/>
            <a:ext cx="9144000" cy="4294909"/>
          </a:xfrm>
          <a:prstGeom prst="rect">
            <a:avLst/>
          </a:prstGeom>
          <a:noFill/>
          <a:ln w="9525">
            <a:noFill/>
            <a:miter lim="800000"/>
            <a:headEnd/>
            <a:tailEnd/>
          </a:ln>
        </p:spPr>
      </p:pic>
    </p:spTree>
    <p:extLst>
      <p:ext uri="{BB962C8B-B14F-4D97-AF65-F5344CB8AC3E}">
        <p14:creationId xmlns:p14="http://schemas.microsoft.com/office/powerpoint/2010/main" val="1287979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18058"/>
          </a:xfrm>
        </p:spPr>
        <p:txBody>
          <a:bodyPr>
            <a:noAutofit/>
          </a:bodyPr>
          <a:lstStyle/>
          <a:p>
            <a:r>
              <a:rPr lang="tr-TR" sz="3200" dirty="0" smtClean="0"/>
              <a:t>Hızın Belirlenmesi</a:t>
            </a:r>
            <a:endParaRPr lang="tr-TR" sz="3200" dirty="0"/>
          </a:p>
        </p:txBody>
      </p:sp>
      <p:sp>
        <p:nvSpPr>
          <p:cNvPr id="3" name="2 İçerik Yer Tutucusu"/>
          <p:cNvSpPr>
            <a:spLocks noGrp="1"/>
          </p:cNvSpPr>
          <p:nvPr>
            <p:ph idx="1"/>
          </p:nvPr>
        </p:nvSpPr>
        <p:spPr>
          <a:xfrm>
            <a:off x="457200" y="764704"/>
            <a:ext cx="8229600" cy="1440159"/>
          </a:xfrm>
        </p:spPr>
        <p:txBody>
          <a:bodyPr>
            <a:normAutofit fontScale="70000" lnSpcReduction="20000"/>
          </a:bodyPr>
          <a:lstStyle/>
          <a:p>
            <a:r>
              <a:rPr lang="tr-TR" dirty="0" smtClean="0"/>
              <a:t>Hız = 300/R-R arasındaki büyük kare sayısı. </a:t>
            </a:r>
          </a:p>
          <a:p>
            <a:endParaRPr lang="tr-TR" dirty="0" smtClean="0"/>
          </a:p>
          <a:p>
            <a:r>
              <a:rPr lang="tr-TR" dirty="0" smtClean="0"/>
              <a:t>Örneğin; aşağıdaki şekilde, iki R arasında yaklaşık 5 büyük kare olduğu için hız yaklaşık olarak 60’tır.</a:t>
            </a:r>
            <a:endParaRPr lang="tr-TR" dirty="0"/>
          </a:p>
        </p:txBody>
      </p:sp>
      <p:pic>
        <p:nvPicPr>
          <p:cNvPr id="36866" name="Picture 2" descr="ekg rate RR ile ilgili görsel sonucu"/>
          <p:cNvPicPr>
            <a:picLocks noChangeAspect="1" noChangeArrowheads="1"/>
          </p:cNvPicPr>
          <p:nvPr/>
        </p:nvPicPr>
        <p:blipFill>
          <a:blip r:embed="rId2" cstate="print"/>
          <a:srcRect/>
          <a:stretch>
            <a:fillRect/>
          </a:stretch>
        </p:blipFill>
        <p:spPr bwMode="auto">
          <a:xfrm>
            <a:off x="1187624" y="2420339"/>
            <a:ext cx="6409953" cy="4437661"/>
          </a:xfrm>
          <a:prstGeom prst="rect">
            <a:avLst/>
          </a:prstGeom>
          <a:noFill/>
        </p:spPr>
      </p:pic>
    </p:spTree>
    <p:extLst>
      <p:ext uri="{BB962C8B-B14F-4D97-AF65-F5344CB8AC3E}">
        <p14:creationId xmlns:p14="http://schemas.microsoft.com/office/powerpoint/2010/main" val="40254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3322712" cy="5361459"/>
          </a:xfrm>
        </p:spPr>
        <p:txBody>
          <a:bodyPr>
            <a:normAutofit fontScale="92500" lnSpcReduction="20000"/>
          </a:bodyPr>
          <a:lstStyle/>
          <a:p>
            <a:r>
              <a:rPr lang="tr-TR" dirty="0" smtClean="0"/>
              <a:t>Kollar </a:t>
            </a:r>
            <a:r>
              <a:rPr lang="tr-TR" dirty="0"/>
              <a:t>ve </a:t>
            </a:r>
            <a:r>
              <a:rPr lang="tr-TR" dirty="0" smtClean="0"/>
              <a:t>bacak </a:t>
            </a:r>
            <a:r>
              <a:rPr lang="tr-TR" dirty="0"/>
              <a:t>bağlama kolaylığı nedeniyle seçilmiştir. </a:t>
            </a:r>
            <a:endParaRPr lang="tr-TR" dirty="0" smtClean="0"/>
          </a:p>
          <a:p>
            <a:endParaRPr lang="tr-TR" dirty="0"/>
          </a:p>
          <a:p>
            <a:r>
              <a:rPr lang="tr-TR" dirty="0" smtClean="0"/>
              <a:t>Kollar </a:t>
            </a:r>
            <a:r>
              <a:rPr lang="tr-TR" dirty="0"/>
              <a:t>ve bacak iyi birer elektrik ileticisi olduğundan dolayı, omuz ve </a:t>
            </a:r>
            <a:r>
              <a:rPr lang="tr-TR" dirty="0" err="1"/>
              <a:t>pubis</a:t>
            </a:r>
            <a:r>
              <a:rPr lang="tr-TR" dirty="0"/>
              <a:t> potansiyellerini kolaylıkla yansıtır.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600" y="1052736"/>
            <a:ext cx="5174400"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7647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Düzensiz bir ritim varsa, hızı hesaplamak için 15 büyük kare içerisinde kaç tane QRS kompleksi olduğu sayılır.</a:t>
            </a:r>
          </a:p>
          <a:p>
            <a:endParaRPr lang="tr-TR" dirty="0" smtClean="0"/>
          </a:p>
          <a:p>
            <a:r>
              <a:rPr lang="tr-TR" dirty="0" smtClean="0"/>
              <a:t>Çıkan sonuç 20 ile çarpılarak ortalama hız hesaplanır.</a:t>
            </a:r>
            <a:endParaRPr lang="tr-TR" dirty="0"/>
          </a:p>
        </p:txBody>
      </p:sp>
    </p:spTree>
    <p:extLst>
      <p:ext uri="{BB962C8B-B14F-4D97-AF65-F5344CB8AC3E}">
        <p14:creationId xmlns:p14="http://schemas.microsoft.com/office/powerpoint/2010/main" val="39671180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712"/>
            <a:ext cx="9143999" cy="487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324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Picture 2"/>
          <p:cNvPicPr/>
          <p:nvPr/>
        </p:nvPicPr>
        <p:blipFill>
          <a:blip r:embed="rId2" cstate="print"/>
          <a:srcRect/>
          <a:stretch>
            <a:fillRect/>
          </a:stretch>
        </p:blipFill>
        <p:spPr bwMode="auto">
          <a:xfrm>
            <a:off x="899592" y="0"/>
            <a:ext cx="7596336" cy="6858000"/>
          </a:xfrm>
          <a:prstGeom prst="rect">
            <a:avLst/>
          </a:prstGeom>
          <a:noFill/>
          <a:ln w="9525">
            <a:noFill/>
            <a:miter lim="800000"/>
            <a:headEnd/>
            <a:tailEnd/>
          </a:ln>
        </p:spPr>
      </p:pic>
    </p:spTree>
    <p:extLst>
      <p:ext uri="{BB962C8B-B14F-4D97-AF65-F5344CB8AC3E}">
        <p14:creationId xmlns:p14="http://schemas.microsoft.com/office/powerpoint/2010/main" val="392774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II, III ve </a:t>
            </a:r>
            <a:r>
              <a:rPr lang="tr-TR" dirty="0" err="1" smtClean="0"/>
              <a:t>aVF</a:t>
            </a:r>
            <a:r>
              <a:rPr lang="tr-TR" dirty="0" smtClean="0"/>
              <a:t> derivasyonları kalbe aşağıdan, I ve </a:t>
            </a:r>
            <a:r>
              <a:rPr lang="tr-TR" dirty="0" err="1" smtClean="0"/>
              <a:t>aVL</a:t>
            </a:r>
            <a:r>
              <a:rPr lang="tr-TR" dirty="0" smtClean="0"/>
              <a:t> derivasyonları ise kalbe sol üst taraftan bakar. Yani II, III  ve </a:t>
            </a:r>
            <a:r>
              <a:rPr lang="tr-TR" dirty="0" err="1" smtClean="0"/>
              <a:t>aVF</a:t>
            </a:r>
            <a:r>
              <a:rPr lang="tr-TR" dirty="0" smtClean="0"/>
              <a:t> sol </a:t>
            </a:r>
            <a:r>
              <a:rPr lang="tr-TR" dirty="0" err="1" smtClean="0"/>
              <a:t>ventrikülün</a:t>
            </a:r>
            <a:r>
              <a:rPr lang="tr-TR" dirty="0" smtClean="0"/>
              <a:t> </a:t>
            </a:r>
            <a:r>
              <a:rPr lang="tr-TR" dirty="0" err="1" smtClean="0"/>
              <a:t>inferior</a:t>
            </a:r>
            <a:r>
              <a:rPr lang="tr-TR" dirty="0" smtClean="0"/>
              <a:t> duvarını, I ve </a:t>
            </a:r>
            <a:r>
              <a:rPr lang="tr-TR" dirty="0" err="1" smtClean="0"/>
              <a:t>aVL</a:t>
            </a:r>
            <a:r>
              <a:rPr lang="tr-TR" dirty="0" smtClean="0"/>
              <a:t> sol </a:t>
            </a:r>
            <a:r>
              <a:rPr lang="tr-TR" dirty="0" err="1" smtClean="0"/>
              <a:t>ventrikülün</a:t>
            </a:r>
            <a:r>
              <a:rPr lang="tr-TR" dirty="0" smtClean="0"/>
              <a:t> </a:t>
            </a:r>
            <a:r>
              <a:rPr lang="tr-TR" dirty="0" err="1" smtClean="0"/>
              <a:t>lateral</a:t>
            </a:r>
            <a:r>
              <a:rPr lang="tr-TR" dirty="0" smtClean="0"/>
              <a:t> duvarını görür.</a:t>
            </a:r>
          </a:p>
          <a:p>
            <a:pPr lvl="1"/>
            <a:r>
              <a:rPr lang="tr-TR" dirty="0" err="1" smtClean="0"/>
              <a:t>İnferior</a:t>
            </a:r>
            <a:r>
              <a:rPr lang="tr-TR" dirty="0" smtClean="0"/>
              <a:t> derivasyonlar: II, III ve </a:t>
            </a:r>
            <a:r>
              <a:rPr lang="tr-TR" dirty="0" err="1" smtClean="0"/>
              <a:t>aVF</a:t>
            </a:r>
            <a:endParaRPr lang="tr-TR" dirty="0" smtClean="0"/>
          </a:p>
          <a:p>
            <a:pPr lvl="1"/>
            <a:r>
              <a:rPr lang="tr-TR" dirty="0" smtClean="0"/>
              <a:t>Yüksek </a:t>
            </a:r>
            <a:r>
              <a:rPr lang="tr-TR" dirty="0" err="1" smtClean="0"/>
              <a:t>lateral</a:t>
            </a:r>
            <a:r>
              <a:rPr lang="tr-TR" dirty="0" smtClean="0"/>
              <a:t> derivasyonlar: I ve </a:t>
            </a:r>
            <a:r>
              <a:rPr lang="tr-TR" dirty="0" err="1" smtClean="0"/>
              <a:t>aVL</a:t>
            </a:r>
            <a:endParaRPr lang="tr-TR" dirty="0"/>
          </a:p>
        </p:txBody>
      </p:sp>
    </p:spTree>
    <p:extLst>
      <p:ext uri="{BB962C8B-B14F-4D97-AF65-F5344CB8AC3E}">
        <p14:creationId xmlns:p14="http://schemas.microsoft.com/office/powerpoint/2010/main" val="223986238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2438</TotalTime>
  <Words>2180</Words>
  <Application>Microsoft Office PowerPoint</Application>
  <PresentationFormat>Ekran Gösterisi (4:3)</PresentationFormat>
  <Paragraphs>247</Paragraphs>
  <Slides>71</Slides>
  <Notes>0</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Ofis Teması</vt:lpstr>
      <vt:lpstr>EKG’ye Giriş</vt:lpstr>
      <vt:lpstr>EKG</vt:lpstr>
      <vt:lpstr>EKG Derivasyonları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EKG Çekilirken Dikkat Edilecek Hususlar</vt:lpstr>
      <vt:lpstr>PowerPoint Sunusu</vt:lpstr>
      <vt:lpstr>PowerPoint Sunusu</vt:lpstr>
      <vt:lpstr>Kalibrasyon</vt:lpstr>
      <vt:lpstr>PowerPoint Sunusu</vt:lpstr>
      <vt:lpstr>PowerPoint Sunusu</vt:lpstr>
      <vt:lpstr>PowerPoint Sunusu</vt:lpstr>
      <vt:lpstr>EKG’de Kaydedilen Elektriksel Aktivitenin Temeli</vt:lpstr>
      <vt:lpstr>PowerPoint Sunusu</vt:lpstr>
      <vt:lpstr>PowerPoint Sunusu</vt:lpstr>
      <vt:lpstr>PowerPoint Sunusu</vt:lpstr>
      <vt:lpstr>Kalpte Depolarizasyon ve Repolarizasyon Sırasında Kaydedilen Dalgalar</vt:lpstr>
      <vt:lpstr>PowerPoint Sunusu</vt:lpstr>
      <vt:lpstr>PowerPoint Sunusu</vt:lpstr>
      <vt:lpstr>PowerPoint Sunusu</vt:lpstr>
      <vt:lpstr>PowerPoint Sunusu</vt:lpstr>
      <vt:lpstr>PowerPoint Sunusu</vt:lpstr>
      <vt:lpstr>PowerPoint Sunusu</vt:lpstr>
      <vt:lpstr>PR Aralığı</vt:lpstr>
      <vt:lpstr>QRS Kompleksi</vt:lpstr>
      <vt:lpstr>PowerPoint Sunusu</vt:lpstr>
      <vt:lpstr>PowerPoint Sunusu</vt:lpstr>
      <vt:lpstr>PowerPoint Sunusu</vt:lpstr>
      <vt:lpstr>PowerPoint Sunusu</vt:lpstr>
      <vt:lpstr>PowerPoint Sunusu</vt:lpstr>
      <vt:lpstr>PowerPoint Sunusu</vt:lpstr>
      <vt:lpstr>Transizyon (Geçiş) Noktası</vt:lpstr>
      <vt:lpstr>QRS Aksı</vt:lpstr>
      <vt:lpstr>PowerPoint Sunusu</vt:lpstr>
      <vt:lpstr>PowerPoint Sunusu</vt:lpstr>
      <vt:lpstr>PowerPoint Sunusu</vt:lpstr>
      <vt:lpstr>T Dalgaları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QT Aralığı ve QTc</vt:lpstr>
      <vt:lpstr>PowerPoint Sunusu</vt:lpstr>
      <vt:lpstr>PowerPoint Sunusu</vt:lpstr>
      <vt:lpstr>ST Segmenti</vt:lpstr>
      <vt:lpstr>U Dalgası</vt:lpstr>
      <vt:lpstr>Ritim Düzenli mi? </vt:lpstr>
      <vt:lpstr>PowerPoint Sunusu</vt:lpstr>
      <vt:lpstr>Hızın Belirlenmesi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EKG</dc:title>
  <dc:creator>fatih</dc:creator>
  <cp:lastModifiedBy>fatih</cp:lastModifiedBy>
  <cp:revision>150</cp:revision>
  <dcterms:created xsi:type="dcterms:W3CDTF">2022-01-29T08:24:10Z</dcterms:created>
  <dcterms:modified xsi:type="dcterms:W3CDTF">2024-01-23T15:34:24Z</dcterms:modified>
</cp:coreProperties>
</file>