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0" r:id="rId8"/>
    <p:sldId id="261" r:id="rId9"/>
    <p:sldId id="262" r:id="rId10"/>
    <p:sldId id="267" r:id="rId11"/>
    <p:sldId id="257" r:id="rId12"/>
    <p:sldId id="266" r:id="rId13"/>
    <p:sldId id="283" r:id="rId14"/>
    <p:sldId id="284" r:id="rId15"/>
    <p:sldId id="285" r:id="rId16"/>
    <p:sldId id="277" r:id="rId17"/>
    <p:sldId id="279" r:id="rId18"/>
    <p:sldId id="278" r:id="rId19"/>
    <p:sldId id="280" r:id="rId20"/>
    <p:sldId id="275" r:id="rId21"/>
    <p:sldId id="281" r:id="rId22"/>
    <p:sldId id="282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C136D-B4E7-4C67-8A46-4830A5C714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53C82A6-760F-4012-8C32-5EF75B2B1793}">
      <dgm:prSet phldrT="[Metin]"/>
      <dgm:spPr/>
      <dgm:t>
        <a:bodyPr/>
        <a:lstStyle/>
        <a:p>
          <a:r>
            <a:rPr lang="tr-TR" dirty="0" smtClean="0"/>
            <a:t>SA ve AV </a:t>
          </a:r>
          <a:r>
            <a:rPr lang="tr-TR" dirty="0" err="1" smtClean="0"/>
            <a:t>Nod</a:t>
          </a:r>
          <a:endParaRPr lang="tr-TR" dirty="0"/>
        </a:p>
      </dgm:t>
    </dgm:pt>
    <dgm:pt modelId="{DC1A79BD-3F59-45ED-9D43-AA2A46F68B14}" type="parTrans" cxnId="{2819C368-6E8A-4846-8252-220D6862CA4C}">
      <dgm:prSet/>
      <dgm:spPr/>
      <dgm:t>
        <a:bodyPr/>
        <a:lstStyle/>
        <a:p>
          <a:endParaRPr lang="tr-TR"/>
        </a:p>
      </dgm:t>
    </dgm:pt>
    <dgm:pt modelId="{63776443-5329-4186-BC9B-3D0F60BC4EBB}" type="sibTrans" cxnId="{2819C368-6E8A-4846-8252-220D6862CA4C}">
      <dgm:prSet/>
      <dgm:spPr/>
      <dgm:t>
        <a:bodyPr/>
        <a:lstStyle/>
        <a:p>
          <a:endParaRPr lang="tr-TR"/>
        </a:p>
      </dgm:t>
    </dgm:pt>
    <dgm:pt modelId="{0B1C0392-52DC-4E15-A31F-F309478CDBB8}">
      <dgm:prSet/>
      <dgm:spPr/>
      <dgm:t>
        <a:bodyPr/>
        <a:lstStyle/>
        <a:p>
          <a:r>
            <a:rPr lang="tr-TR" dirty="0" smtClean="0"/>
            <a:t>His </a:t>
          </a:r>
          <a:r>
            <a:rPr lang="tr-TR" dirty="0" err="1" smtClean="0"/>
            <a:t>hüzmesi</a:t>
          </a:r>
          <a:r>
            <a:rPr lang="tr-TR" dirty="0" smtClean="0"/>
            <a:t>:</a:t>
          </a:r>
          <a:endParaRPr lang="tr-TR" dirty="0"/>
        </a:p>
      </dgm:t>
    </dgm:pt>
    <dgm:pt modelId="{85CA0CF5-543D-4123-A6DD-57888E9B3590}" type="parTrans" cxnId="{B645CF7F-D5B6-46A4-B611-642A81DB7959}">
      <dgm:prSet/>
      <dgm:spPr/>
      <dgm:t>
        <a:bodyPr/>
        <a:lstStyle/>
        <a:p>
          <a:endParaRPr lang="tr-TR"/>
        </a:p>
      </dgm:t>
    </dgm:pt>
    <dgm:pt modelId="{AE61D073-4DBB-4B84-B798-5328209AF0F8}" type="sibTrans" cxnId="{B645CF7F-D5B6-46A4-B611-642A81DB7959}">
      <dgm:prSet/>
      <dgm:spPr/>
      <dgm:t>
        <a:bodyPr/>
        <a:lstStyle/>
        <a:p>
          <a:endParaRPr lang="tr-TR"/>
        </a:p>
      </dgm:t>
    </dgm:pt>
    <dgm:pt modelId="{B2D55678-63E6-4699-BBCF-1F6F2F73643C}">
      <dgm:prSet/>
      <dgm:spPr/>
      <dgm:t>
        <a:bodyPr/>
        <a:lstStyle/>
        <a:p>
          <a:r>
            <a:rPr lang="tr-TR" dirty="0" smtClean="0"/>
            <a:t>Sağ ve Sol Dal</a:t>
          </a:r>
          <a:endParaRPr lang="tr-TR" dirty="0"/>
        </a:p>
      </dgm:t>
    </dgm:pt>
    <dgm:pt modelId="{55A1D864-BE5C-4671-ABE3-0ACC4118B007}" type="parTrans" cxnId="{E064AECA-5C2C-4298-BA7D-32E60D9C16B8}">
      <dgm:prSet/>
      <dgm:spPr/>
      <dgm:t>
        <a:bodyPr/>
        <a:lstStyle/>
        <a:p>
          <a:endParaRPr lang="tr-TR"/>
        </a:p>
      </dgm:t>
    </dgm:pt>
    <dgm:pt modelId="{19A055C0-C696-4BBF-88DF-5BA9A0E9032B}" type="sibTrans" cxnId="{E064AECA-5C2C-4298-BA7D-32E60D9C16B8}">
      <dgm:prSet/>
      <dgm:spPr/>
      <dgm:t>
        <a:bodyPr/>
        <a:lstStyle/>
        <a:p>
          <a:endParaRPr lang="tr-TR"/>
        </a:p>
      </dgm:t>
    </dgm:pt>
    <dgm:pt modelId="{4F41B1A3-453F-4EB2-9BAE-709BE02C1A10}">
      <dgm:prSet phldrT="[Metin]"/>
      <dgm:spPr/>
      <dgm:t>
        <a:bodyPr/>
        <a:lstStyle/>
        <a:p>
          <a:r>
            <a:rPr lang="tr-TR" dirty="0" smtClean="0"/>
            <a:t>Sağ </a:t>
          </a:r>
          <a:r>
            <a:rPr lang="tr-TR" dirty="0" err="1" smtClean="0"/>
            <a:t>atriyumda</a:t>
          </a:r>
          <a:endParaRPr lang="tr-TR" dirty="0"/>
        </a:p>
      </dgm:t>
    </dgm:pt>
    <dgm:pt modelId="{8508CEE9-A1CE-4C3D-B919-6C35D94A8BB1}" type="parTrans" cxnId="{EA3D950D-D580-440E-BE78-8A15CBE36487}">
      <dgm:prSet/>
      <dgm:spPr/>
      <dgm:t>
        <a:bodyPr/>
        <a:lstStyle/>
        <a:p>
          <a:endParaRPr lang="tr-TR"/>
        </a:p>
      </dgm:t>
    </dgm:pt>
    <dgm:pt modelId="{BFB0999C-7B4C-486F-B113-B761B0BFD36B}" type="sibTrans" cxnId="{EA3D950D-D580-440E-BE78-8A15CBE36487}">
      <dgm:prSet/>
      <dgm:spPr/>
      <dgm:t>
        <a:bodyPr/>
        <a:lstStyle/>
        <a:p>
          <a:endParaRPr lang="tr-TR"/>
        </a:p>
      </dgm:t>
    </dgm:pt>
    <dgm:pt modelId="{71E76FA9-5686-48F9-96DF-D4F85C167AD0}">
      <dgm:prSet/>
      <dgm:spPr/>
      <dgm:t>
        <a:bodyPr/>
        <a:lstStyle/>
        <a:p>
          <a:r>
            <a:rPr lang="tr-TR" dirty="0" smtClean="0"/>
            <a:t>Sağ </a:t>
          </a:r>
          <a:r>
            <a:rPr lang="tr-TR" dirty="0" err="1" smtClean="0"/>
            <a:t>atriyumda</a:t>
          </a:r>
          <a:r>
            <a:rPr lang="tr-TR" dirty="0" smtClean="0"/>
            <a:t> (</a:t>
          </a:r>
          <a:r>
            <a:rPr lang="tr-TR" dirty="0" err="1" smtClean="0"/>
            <a:t>proksimal</a:t>
          </a:r>
          <a:r>
            <a:rPr lang="tr-TR" dirty="0" smtClean="0"/>
            <a:t> kısmı) ve </a:t>
          </a:r>
          <a:r>
            <a:rPr lang="tr-TR" dirty="0" err="1" smtClean="0"/>
            <a:t>interventriküler</a:t>
          </a:r>
          <a:r>
            <a:rPr lang="tr-TR" dirty="0" smtClean="0"/>
            <a:t> </a:t>
          </a:r>
          <a:r>
            <a:rPr lang="tr-TR" dirty="0" err="1" smtClean="0"/>
            <a:t>septumda</a:t>
          </a:r>
          <a:r>
            <a:rPr lang="tr-TR" dirty="0" smtClean="0"/>
            <a:t> (</a:t>
          </a:r>
          <a:r>
            <a:rPr lang="tr-TR" dirty="0" err="1" smtClean="0"/>
            <a:t>distal</a:t>
          </a:r>
          <a:r>
            <a:rPr lang="tr-TR" dirty="0" smtClean="0"/>
            <a:t> kısmı)</a:t>
          </a:r>
          <a:endParaRPr lang="tr-TR" dirty="0"/>
        </a:p>
      </dgm:t>
    </dgm:pt>
    <dgm:pt modelId="{E2DABF53-F888-4E9E-BC80-9288AECF131E}" type="parTrans" cxnId="{D95A6630-8CCF-4C54-80CB-DE4D67BDBF25}">
      <dgm:prSet/>
      <dgm:spPr/>
      <dgm:t>
        <a:bodyPr/>
        <a:lstStyle/>
        <a:p>
          <a:endParaRPr lang="tr-TR"/>
        </a:p>
      </dgm:t>
    </dgm:pt>
    <dgm:pt modelId="{5F4B0977-20A8-4653-947A-2178831C07DD}" type="sibTrans" cxnId="{D95A6630-8CCF-4C54-80CB-DE4D67BDBF25}">
      <dgm:prSet/>
      <dgm:spPr/>
      <dgm:t>
        <a:bodyPr/>
        <a:lstStyle/>
        <a:p>
          <a:endParaRPr lang="tr-TR"/>
        </a:p>
      </dgm:t>
    </dgm:pt>
    <dgm:pt modelId="{DFB0551F-4C4A-45D2-88F9-36D7AE75102F}">
      <dgm:prSet/>
      <dgm:spPr/>
      <dgm:t>
        <a:bodyPr/>
        <a:lstStyle/>
        <a:p>
          <a:r>
            <a:rPr lang="tr-TR" dirty="0" err="1" smtClean="0"/>
            <a:t>İnterventriküler</a:t>
          </a:r>
          <a:r>
            <a:rPr lang="tr-TR" dirty="0" smtClean="0"/>
            <a:t> </a:t>
          </a:r>
          <a:r>
            <a:rPr lang="tr-TR" dirty="0" err="1" smtClean="0"/>
            <a:t>septumda</a:t>
          </a:r>
          <a:endParaRPr lang="tr-TR" dirty="0"/>
        </a:p>
      </dgm:t>
    </dgm:pt>
    <dgm:pt modelId="{C0CDC790-74F8-494C-84B2-5CAAB67D3356}" type="parTrans" cxnId="{5265ECA4-5FA9-48B5-89C2-7F5A314BBE73}">
      <dgm:prSet/>
      <dgm:spPr/>
      <dgm:t>
        <a:bodyPr/>
        <a:lstStyle/>
        <a:p>
          <a:endParaRPr lang="tr-TR"/>
        </a:p>
      </dgm:t>
    </dgm:pt>
    <dgm:pt modelId="{22CDD604-33E1-437D-8EF0-CC913312A54F}" type="sibTrans" cxnId="{5265ECA4-5FA9-48B5-89C2-7F5A314BBE73}">
      <dgm:prSet/>
      <dgm:spPr/>
      <dgm:t>
        <a:bodyPr/>
        <a:lstStyle/>
        <a:p>
          <a:endParaRPr lang="tr-TR"/>
        </a:p>
      </dgm:t>
    </dgm:pt>
    <dgm:pt modelId="{98D7D2DC-335D-4183-9273-657FB94C287F}" type="pres">
      <dgm:prSet presAssocID="{C0AC136D-B4E7-4C67-8A46-4830A5C714F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3382C2AD-5BEA-4A9B-86A4-A66CB5FE5B77}" type="pres">
      <dgm:prSet presAssocID="{853C82A6-760F-4012-8C32-5EF75B2B1793}" presName="thickLine" presStyleLbl="alignNode1" presStyleIdx="0" presStyleCnt="3"/>
      <dgm:spPr/>
    </dgm:pt>
    <dgm:pt modelId="{BCF3A06D-3DDA-41F5-8AF4-B05DB278914A}" type="pres">
      <dgm:prSet presAssocID="{853C82A6-760F-4012-8C32-5EF75B2B1793}" presName="horz1" presStyleCnt="0"/>
      <dgm:spPr/>
    </dgm:pt>
    <dgm:pt modelId="{08E8557A-D2A5-4B6F-A687-903B21F2DD28}" type="pres">
      <dgm:prSet presAssocID="{853C82A6-760F-4012-8C32-5EF75B2B1793}" presName="tx1" presStyleLbl="revTx" presStyleIdx="0" presStyleCnt="6"/>
      <dgm:spPr/>
      <dgm:t>
        <a:bodyPr/>
        <a:lstStyle/>
        <a:p>
          <a:endParaRPr lang="tr-TR"/>
        </a:p>
      </dgm:t>
    </dgm:pt>
    <dgm:pt modelId="{2CD767ED-902A-4211-9F55-312281ECBD15}" type="pres">
      <dgm:prSet presAssocID="{853C82A6-760F-4012-8C32-5EF75B2B1793}" presName="vert1" presStyleCnt="0"/>
      <dgm:spPr/>
    </dgm:pt>
    <dgm:pt modelId="{EF61E4F2-E29B-4727-BEAD-1AE366469986}" type="pres">
      <dgm:prSet presAssocID="{4F41B1A3-453F-4EB2-9BAE-709BE02C1A10}" presName="vertSpace2a" presStyleCnt="0"/>
      <dgm:spPr/>
    </dgm:pt>
    <dgm:pt modelId="{0B638A3C-7631-47E7-B5E2-158A2BC579A8}" type="pres">
      <dgm:prSet presAssocID="{4F41B1A3-453F-4EB2-9BAE-709BE02C1A10}" presName="horz2" presStyleCnt="0"/>
      <dgm:spPr/>
    </dgm:pt>
    <dgm:pt modelId="{4CC9A48F-EFBC-4905-BBCA-FA9AF0D1A7BB}" type="pres">
      <dgm:prSet presAssocID="{4F41B1A3-453F-4EB2-9BAE-709BE02C1A10}" presName="horzSpace2" presStyleCnt="0"/>
      <dgm:spPr/>
    </dgm:pt>
    <dgm:pt modelId="{E065AF55-0558-4187-A27F-ADFA05EFB7E4}" type="pres">
      <dgm:prSet presAssocID="{4F41B1A3-453F-4EB2-9BAE-709BE02C1A10}" presName="tx2" presStyleLbl="revTx" presStyleIdx="1" presStyleCnt="6"/>
      <dgm:spPr/>
      <dgm:t>
        <a:bodyPr/>
        <a:lstStyle/>
        <a:p>
          <a:endParaRPr lang="tr-TR"/>
        </a:p>
      </dgm:t>
    </dgm:pt>
    <dgm:pt modelId="{9687A310-7C8A-4474-8AEC-220F5BE948E8}" type="pres">
      <dgm:prSet presAssocID="{4F41B1A3-453F-4EB2-9BAE-709BE02C1A10}" presName="vert2" presStyleCnt="0"/>
      <dgm:spPr/>
    </dgm:pt>
    <dgm:pt modelId="{35FB6539-E7BB-406B-A426-519503A78378}" type="pres">
      <dgm:prSet presAssocID="{4F41B1A3-453F-4EB2-9BAE-709BE02C1A10}" presName="thinLine2b" presStyleLbl="callout" presStyleIdx="0" presStyleCnt="3"/>
      <dgm:spPr/>
    </dgm:pt>
    <dgm:pt modelId="{3C6D8D44-F1FC-4EDD-9DC5-1DDEB59172CE}" type="pres">
      <dgm:prSet presAssocID="{4F41B1A3-453F-4EB2-9BAE-709BE02C1A10}" presName="vertSpace2b" presStyleCnt="0"/>
      <dgm:spPr/>
    </dgm:pt>
    <dgm:pt modelId="{A4B01A6E-254C-40F6-B0CF-C9B4725A59BF}" type="pres">
      <dgm:prSet presAssocID="{0B1C0392-52DC-4E15-A31F-F309478CDBB8}" presName="thickLine" presStyleLbl="alignNode1" presStyleIdx="1" presStyleCnt="3"/>
      <dgm:spPr/>
    </dgm:pt>
    <dgm:pt modelId="{27EAEB9E-70A6-4513-88A8-A20FC19A6872}" type="pres">
      <dgm:prSet presAssocID="{0B1C0392-52DC-4E15-A31F-F309478CDBB8}" presName="horz1" presStyleCnt="0"/>
      <dgm:spPr/>
    </dgm:pt>
    <dgm:pt modelId="{B9BE640F-4630-4052-A328-29F54638BA40}" type="pres">
      <dgm:prSet presAssocID="{0B1C0392-52DC-4E15-A31F-F309478CDBB8}" presName="tx1" presStyleLbl="revTx" presStyleIdx="2" presStyleCnt="6"/>
      <dgm:spPr/>
      <dgm:t>
        <a:bodyPr/>
        <a:lstStyle/>
        <a:p>
          <a:endParaRPr lang="tr-TR"/>
        </a:p>
      </dgm:t>
    </dgm:pt>
    <dgm:pt modelId="{ADA695EC-067C-48BF-A31B-3F073CAEF219}" type="pres">
      <dgm:prSet presAssocID="{0B1C0392-52DC-4E15-A31F-F309478CDBB8}" presName="vert1" presStyleCnt="0"/>
      <dgm:spPr/>
    </dgm:pt>
    <dgm:pt modelId="{681AD016-E856-49FA-969B-45EEAEC7949A}" type="pres">
      <dgm:prSet presAssocID="{71E76FA9-5686-48F9-96DF-D4F85C167AD0}" presName="vertSpace2a" presStyleCnt="0"/>
      <dgm:spPr/>
    </dgm:pt>
    <dgm:pt modelId="{8D2AC799-3885-4BF3-9ADB-35A9E91A0497}" type="pres">
      <dgm:prSet presAssocID="{71E76FA9-5686-48F9-96DF-D4F85C167AD0}" presName="horz2" presStyleCnt="0"/>
      <dgm:spPr/>
    </dgm:pt>
    <dgm:pt modelId="{F11A1C89-1221-4DC1-93E2-76AFCB28DEB1}" type="pres">
      <dgm:prSet presAssocID="{71E76FA9-5686-48F9-96DF-D4F85C167AD0}" presName="horzSpace2" presStyleCnt="0"/>
      <dgm:spPr/>
    </dgm:pt>
    <dgm:pt modelId="{96FBCA6C-68BA-428B-8B3C-763154E4C473}" type="pres">
      <dgm:prSet presAssocID="{71E76FA9-5686-48F9-96DF-D4F85C167AD0}" presName="tx2" presStyleLbl="revTx" presStyleIdx="3" presStyleCnt="6"/>
      <dgm:spPr/>
      <dgm:t>
        <a:bodyPr/>
        <a:lstStyle/>
        <a:p>
          <a:endParaRPr lang="tr-TR"/>
        </a:p>
      </dgm:t>
    </dgm:pt>
    <dgm:pt modelId="{2B2D37EA-9B1C-4A9E-A04E-A89C539E35AD}" type="pres">
      <dgm:prSet presAssocID="{71E76FA9-5686-48F9-96DF-D4F85C167AD0}" presName="vert2" presStyleCnt="0"/>
      <dgm:spPr/>
    </dgm:pt>
    <dgm:pt modelId="{044228CD-7D82-4ADA-9D3B-B2F2A23112E0}" type="pres">
      <dgm:prSet presAssocID="{71E76FA9-5686-48F9-96DF-D4F85C167AD0}" presName="thinLine2b" presStyleLbl="callout" presStyleIdx="1" presStyleCnt="3"/>
      <dgm:spPr/>
    </dgm:pt>
    <dgm:pt modelId="{DF3AF4FB-EF45-412A-A716-329727CBEAA8}" type="pres">
      <dgm:prSet presAssocID="{71E76FA9-5686-48F9-96DF-D4F85C167AD0}" presName="vertSpace2b" presStyleCnt="0"/>
      <dgm:spPr/>
    </dgm:pt>
    <dgm:pt modelId="{DDDD6B69-A10B-4C35-B8B1-64988D6C5C29}" type="pres">
      <dgm:prSet presAssocID="{B2D55678-63E6-4699-BBCF-1F6F2F73643C}" presName="thickLine" presStyleLbl="alignNode1" presStyleIdx="2" presStyleCnt="3"/>
      <dgm:spPr/>
    </dgm:pt>
    <dgm:pt modelId="{A280C5E6-6E96-4730-8E0D-D95FAD915CFE}" type="pres">
      <dgm:prSet presAssocID="{B2D55678-63E6-4699-BBCF-1F6F2F73643C}" presName="horz1" presStyleCnt="0"/>
      <dgm:spPr/>
    </dgm:pt>
    <dgm:pt modelId="{80BA8397-A3E4-446C-8BD3-4A38B9E45FCC}" type="pres">
      <dgm:prSet presAssocID="{B2D55678-63E6-4699-BBCF-1F6F2F73643C}" presName="tx1" presStyleLbl="revTx" presStyleIdx="4" presStyleCnt="6"/>
      <dgm:spPr/>
      <dgm:t>
        <a:bodyPr/>
        <a:lstStyle/>
        <a:p>
          <a:endParaRPr lang="tr-TR"/>
        </a:p>
      </dgm:t>
    </dgm:pt>
    <dgm:pt modelId="{6746897A-EC3B-4D07-ADD6-C02AA377B696}" type="pres">
      <dgm:prSet presAssocID="{B2D55678-63E6-4699-BBCF-1F6F2F73643C}" presName="vert1" presStyleCnt="0"/>
      <dgm:spPr/>
    </dgm:pt>
    <dgm:pt modelId="{277F4867-0221-4A09-B59C-BEF5BD0E29AF}" type="pres">
      <dgm:prSet presAssocID="{DFB0551F-4C4A-45D2-88F9-36D7AE75102F}" presName="vertSpace2a" presStyleCnt="0"/>
      <dgm:spPr/>
    </dgm:pt>
    <dgm:pt modelId="{8BB9C1AE-B50A-43B1-9685-B6ACAFF4D90C}" type="pres">
      <dgm:prSet presAssocID="{DFB0551F-4C4A-45D2-88F9-36D7AE75102F}" presName="horz2" presStyleCnt="0"/>
      <dgm:spPr/>
    </dgm:pt>
    <dgm:pt modelId="{EFF33927-EEFD-4FBA-9ECC-713E19D3640B}" type="pres">
      <dgm:prSet presAssocID="{DFB0551F-4C4A-45D2-88F9-36D7AE75102F}" presName="horzSpace2" presStyleCnt="0"/>
      <dgm:spPr/>
    </dgm:pt>
    <dgm:pt modelId="{72ABFF12-0680-4C9D-BC7A-5866894BB830}" type="pres">
      <dgm:prSet presAssocID="{DFB0551F-4C4A-45D2-88F9-36D7AE75102F}" presName="tx2" presStyleLbl="revTx" presStyleIdx="5" presStyleCnt="6"/>
      <dgm:spPr/>
      <dgm:t>
        <a:bodyPr/>
        <a:lstStyle/>
        <a:p>
          <a:endParaRPr lang="tr-TR"/>
        </a:p>
      </dgm:t>
    </dgm:pt>
    <dgm:pt modelId="{8B7FFA8E-AF5E-420A-BD04-11DADF973545}" type="pres">
      <dgm:prSet presAssocID="{DFB0551F-4C4A-45D2-88F9-36D7AE75102F}" presName="vert2" presStyleCnt="0"/>
      <dgm:spPr/>
    </dgm:pt>
    <dgm:pt modelId="{B8AB8C88-833F-4A09-97EF-B13C4EF16C9E}" type="pres">
      <dgm:prSet presAssocID="{DFB0551F-4C4A-45D2-88F9-36D7AE75102F}" presName="thinLine2b" presStyleLbl="callout" presStyleIdx="2" presStyleCnt="3"/>
      <dgm:spPr/>
    </dgm:pt>
    <dgm:pt modelId="{6C4A0EA3-9F8C-4216-A8AA-56756A472E97}" type="pres">
      <dgm:prSet presAssocID="{DFB0551F-4C4A-45D2-88F9-36D7AE75102F}" presName="vertSpace2b" presStyleCnt="0"/>
      <dgm:spPr/>
    </dgm:pt>
  </dgm:ptLst>
  <dgm:cxnLst>
    <dgm:cxn modelId="{EA3D950D-D580-440E-BE78-8A15CBE36487}" srcId="{853C82A6-760F-4012-8C32-5EF75B2B1793}" destId="{4F41B1A3-453F-4EB2-9BAE-709BE02C1A10}" srcOrd="0" destOrd="0" parTransId="{8508CEE9-A1CE-4C3D-B919-6C35D94A8BB1}" sibTransId="{BFB0999C-7B4C-486F-B113-B761B0BFD36B}"/>
    <dgm:cxn modelId="{6F283A79-B803-49E9-B130-E86F11122DFA}" type="presOf" srcId="{C0AC136D-B4E7-4C67-8A46-4830A5C714F3}" destId="{98D7D2DC-335D-4183-9273-657FB94C287F}" srcOrd="0" destOrd="0" presId="urn:microsoft.com/office/officeart/2008/layout/LinedList"/>
    <dgm:cxn modelId="{70541990-B8B9-4E54-8DDC-DDC00057226F}" type="presOf" srcId="{DFB0551F-4C4A-45D2-88F9-36D7AE75102F}" destId="{72ABFF12-0680-4C9D-BC7A-5866894BB830}" srcOrd="0" destOrd="0" presId="urn:microsoft.com/office/officeart/2008/layout/LinedList"/>
    <dgm:cxn modelId="{2819C368-6E8A-4846-8252-220D6862CA4C}" srcId="{C0AC136D-B4E7-4C67-8A46-4830A5C714F3}" destId="{853C82A6-760F-4012-8C32-5EF75B2B1793}" srcOrd="0" destOrd="0" parTransId="{DC1A79BD-3F59-45ED-9D43-AA2A46F68B14}" sibTransId="{63776443-5329-4186-BC9B-3D0F60BC4EBB}"/>
    <dgm:cxn modelId="{1A4F652A-77E1-4B41-87E7-4F1F782F7A00}" type="presOf" srcId="{71E76FA9-5686-48F9-96DF-D4F85C167AD0}" destId="{96FBCA6C-68BA-428B-8B3C-763154E4C473}" srcOrd="0" destOrd="0" presId="urn:microsoft.com/office/officeart/2008/layout/LinedList"/>
    <dgm:cxn modelId="{E064AECA-5C2C-4298-BA7D-32E60D9C16B8}" srcId="{C0AC136D-B4E7-4C67-8A46-4830A5C714F3}" destId="{B2D55678-63E6-4699-BBCF-1F6F2F73643C}" srcOrd="2" destOrd="0" parTransId="{55A1D864-BE5C-4671-ABE3-0ACC4118B007}" sibTransId="{19A055C0-C696-4BBF-88DF-5BA9A0E9032B}"/>
    <dgm:cxn modelId="{782073F4-2B23-4369-995E-1B65560D1262}" type="presOf" srcId="{B2D55678-63E6-4699-BBCF-1F6F2F73643C}" destId="{80BA8397-A3E4-446C-8BD3-4A38B9E45FCC}" srcOrd="0" destOrd="0" presId="urn:microsoft.com/office/officeart/2008/layout/LinedList"/>
    <dgm:cxn modelId="{5265ECA4-5FA9-48B5-89C2-7F5A314BBE73}" srcId="{B2D55678-63E6-4699-BBCF-1F6F2F73643C}" destId="{DFB0551F-4C4A-45D2-88F9-36D7AE75102F}" srcOrd="0" destOrd="0" parTransId="{C0CDC790-74F8-494C-84B2-5CAAB67D3356}" sibTransId="{22CDD604-33E1-437D-8EF0-CC913312A54F}"/>
    <dgm:cxn modelId="{D95A6630-8CCF-4C54-80CB-DE4D67BDBF25}" srcId="{0B1C0392-52DC-4E15-A31F-F309478CDBB8}" destId="{71E76FA9-5686-48F9-96DF-D4F85C167AD0}" srcOrd="0" destOrd="0" parTransId="{E2DABF53-F888-4E9E-BC80-9288AECF131E}" sibTransId="{5F4B0977-20A8-4653-947A-2178831C07DD}"/>
    <dgm:cxn modelId="{83D5AE9B-B77D-4D65-B150-E35873754C58}" type="presOf" srcId="{0B1C0392-52DC-4E15-A31F-F309478CDBB8}" destId="{B9BE640F-4630-4052-A328-29F54638BA40}" srcOrd="0" destOrd="0" presId="urn:microsoft.com/office/officeart/2008/layout/LinedList"/>
    <dgm:cxn modelId="{3D823984-F9F5-49CE-88C8-1B686B0DD943}" type="presOf" srcId="{4F41B1A3-453F-4EB2-9BAE-709BE02C1A10}" destId="{E065AF55-0558-4187-A27F-ADFA05EFB7E4}" srcOrd="0" destOrd="0" presId="urn:microsoft.com/office/officeart/2008/layout/LinedList"/>
    <dgm:cxn modelId="{DC327548-D716-4D2B-8034-E0C48F5524E3}" type="presOf" srcId="{853C82A6-760F-4012-8C32-5EF75B2B1793}" destId="{08E8557A-D2A5-4B6F-A687-903B21F2DD28}" srcOrd="0" destOrd="0" presId="urn:microsoft.com/office/officeart/2008/layout/LinedList"/>
    <dgm:cxn modelId="{B645CF7F-D5B6-46A4-B611-642A81DB7959}" srcId="{C0AC136D-B4E7-4C67-8A46-4830A5C714F3}" destId="{0B1C0392-52DC-4E15-A31F-F309478CDBB8}" srcOrd="1" destOrd="0" parTransId="{85CA0CF5-543D-4123-A6DD-57888E9B3590}" sibTransId="{AE61D073-4DBB-4B84-B798-5328209AF0F8}"/>
    <dgm:cxn modelId="{DAFF973D-83FC-42B2-A966-E84246D54A58}" type="presParOf" srcId="{98D7D2DC-335D-4183-9273-657FB94C287F}" destId="{3382C2AD-5BEA-4A9B-86A4-A66CB5FE5B77}" srcOrd="0" destOrd="0" presId="urn:microsoft.com/office/officeart/2008/layout/LinedList"/>
    <dgm:cxn modelId="{343E1C2C-9197-49E5-A6EE-C95327AA4916}" type="presParOf" srcId="{98D7D2DC-335D-4183-9273-657FB94C287F}" destId="{BCF3A06D-3DDA-41F5-8AF4-B05DB278914A}" srcOrd="1" destOrd="0" presId="urn:microsoft.com/office/officeart/2008/layout/LinedList"/>
    <dgm:cxn modelId="{D18B2A0A-3F68-460F-9D66-6F6D83E64387}" type="presParOf" srcId="{BCF3A06D-3DDA-41F5-8AF4-B05DB278914A}" destId="{08E8557A-D2A5-4B6F-A687-903B21F2DD28}" srcOrd="0" destOrd="0" presId="urn:microsoft.com/office/officeart/2008/layout/LinedList"/>
    <dgm:cxn modelId="{BD6DF6EF-5C5D-4649-9181-554419C8A982}" type="presParOf" srcId="{BCF3A06D-3DDA-41F5-8AF4-B05DB278914A}" destId="{2CD767ED-902A-4211-9F55-312281ECBD15}" srcOrd="1" destOrd="0" presId="urn:microsoft.com/office/officeart/2008/layout/LinedList"/>
    <dgm:cxn modelId="{44F7196C-D39B-4DB6-879B-3D977038C1E0}" type="presParOf" srcId="{2CD767ED-902A-4211-9F55-312281ECBD15}" destId="{EF61E4F2-E29B-4727-BEAD-1AE366469986}" srcOrd="0" destOrd="0" presId="urn:microsoft.com/office/officeart/2008/layout/LinedList"/>
    <dgm:cxn modelId="{B66BC5CE-49D8-40F4-950B-0A4453117375}" type="presParOf" srcId="{2CD767ED-902A-4211-9F55-312281ECBD15}" destId="{0B638A3C-7631-47E7-B5E2-158A2BC579A8}" srcOrd="1" destOrd="0" presId="urn:microsoft.com/office/officeart/2008/layout/LinedList"/>
    <dgm:cxn modelId="{B1355FE3-B76D-4EBF-AF25-56854817BB75}" type="presParOf" srcId="{0B638A3C-7631-47E7-B5E2-158A2BC579A8}" destId="{4CC9A48F-EFBC-4905-BBCA-FA9AF0D1A7BB}" srcOrd="0" destOrd="0" presId="urn:microsoft.com/office/officeart/2008/layout/LinedList"/>
    <dgm:cxn modelId="{B036BC23-99A3-4358-ADCC-7CB1502AC86A}" type="presParOf" srcId="{0B638A3C-7631-47E7-B5E2-158A2BC579A8}" destId="{E065AF55-0558-4187-A27F-ADFA05EFB7E4}" srcOrd="1" destOrd="0" presId="urn:microsoft.com/office/officeart/2008/layout/LinedList"/>
    <dgm:cxn modelId="{B7DF155C-0B6D-45B4-888A-839865E8379F}" type="presParOf" srcId="{0B638A3C-7631-47E7-B5E2-158A2BC579A8}" destId="{9687A310-7C8A-4474-8AEC-220F5BE948E8}" srcOrd="2" destOrd="0" presId="urn:microsoft.com/office/officeart/2008/layout/LinedList"/>
    <dgm:cxn modelId="{B37A18CB-2BB5-4ED8-ABD7-0951A2A62D00}" type="presParOf" srcId="{2CD767ED-902A-4211-9F55-312281ECBD15}" destId="{35FB6539-E7BB-406B-A426-519503A78378}" srcOrd="2" destOrd="0" presId="urn:microsoft.com/office/officeart/2008/layout/LinedList"/>
    <dgm:cxn modelId="{A5C38224-F1B5-4650-BAE6-DD4F6A53114C}" type="presParOf" srcId="{2CD767ED-902A-4211-9F55-312281ECBD15}" destId="{3C6D8D44-F1FC-4EDD-9DC5-1DDEB59172CE}" srcOrd="3" destOrd="0" presId="urn:microsoft.com/office/officeart/2008/layout/LinedList"/>
    <dgm:cxn modelId="{9AA2DCAC-40A7-4271-B702-99BC52F0EAA2}" type="presParOf" srcId="{98D7D2DC-335D-4183-9273-657FB94C287F}" destId="{A4B01A6E-254C-40F6-B0CF-C9B4725A59BF}" srcOrd="2" destOrd="0" presId="urn:microsoft.com/office/officeart/2008/layout/LinedList"/>
    <dgm:cxn modelId="{03E40521-A224-407F-88F6-39D24873BE86}" type="presParOf" srcId="{98D7D2DC-335D-4183-9273-657FB94C287F}" destId="{27EAEB9E-70A6-4513-88A8-A20FC19A6872}" srcOrd="3" destOrd="0" presId="urn:microsoft.com/office/officeart/2008/layout/LinedList"/>
    <dgm:cxn modelId="{19CB0B70-E450-435B-B37D-69D34B07B298}" type="presParOf" srcId="{27EAEB9E-70A6-4513-88A8-A20FC19A6872}" destId="{B9BE640F-4630-4052-A328-29F54638BA40}" srcOrd="0" destOrd="0" presId="urn:microsoft.com/office/officeart/2008/layout/LinedList"/>
    <dgm:cxn modelId="{5D00809F-482B-495D-A1A9-DE09B16AD052}" type="presParOf" srcId="{27EAEB9E-70A6-4513-88A8-A20FC19A6872}" destId="{ADA695EC-067C-48BF-A31B-3F073CAEF219}" srcOrd="1" destOrd="0" presId="urn:microsoft.com/office/officeart/2008/layout/LinedList"/>
    <dgm:cxn modelId="{0735FC15-C9C7-4207-8E92-3B33396AF364}" type="presParOf" srcId="{ADA695EC-067C-48BF-A31B-3F073CAEF219}" destId="{681AD016-E856-49FA-969B-45EEAEC7949A}" srcOrd="0" destOrd="0" presId="urn:microsoft.com/office/officeart/2008/layout/LinedList"/>
    <dgm:cxn modelId="{4DDB604C-6C4B-4210-B565-4BC2077869E4}" type="presParOf" srcId="{ADA695EC-067C-48BF-A31B-3F073CAEF219}" destId="{8D2AC799-3885-4BF3-9ADB-35A9E91A0497}" srcOrd="1" destOrd="0" presId="urn:microsoft.com/office/officeart/2008/layout/LinedList"/>
    <dgm:cxn modelId="{F3509472-7941-4D3E-B822-334A0095E703}" type="presParOf" srcId="{8D2AC799-3885-4BF3-9ADB-35A9E91A0497}" destId="{F11A1C89-1221-4DC1-93E2-76AFCB28DEB1}" srcOrd="0" destOrd="0" presId="urn:microsoft.com/office/officeart/2008/layout/LinedList"/>
    <dgm:cxn modelId="{F893263C-2A9F-468A-8E41-4084628B8CB2}" type="presParOf" srcId="{8D2AC799-3885-4BF3-9ADB-35A9E91A0497}" destId="{96FBCA6C-68BA-428B-8B3C-763154E4C473}" srcOrd="1" destOrd="0" presId="urn:microsoft.com/office/officeart/2008/layout/LinedList"/>
    <dgm:cxn modelId="{609DC692-046B-41EC-8978-E746A5FEF9C5}" type="presParOf" srcId="{8D2AC799-3885-4BF3-9ADB-35A9E91A0497}" destId="{2B2D37EA-9B1C-4A9E-A04E-A89C539E35AD}" srcOrd="2" destOrd="0" presId="urn:microsoft.com/office/officeart/2008/layout/LinedList"/>
    <dgm:cxn modelId="{6E00CD0A-2427-4A51-A1A7-D4B442EE46B8}" type="presParOf" srcId="{ADA695EC-067C-48BF-A31B-3F073CAEF219}" destId="{044228CD-7D82-4ADA-9D3B-B2F2A23112E0}" srcOrd="2" destOrd="0" presId="urn:microsoft.com/office/officeart/2008/layout/LinedList"/>
    <dgm:cxn modelId="{45DDCFC1-CD94-40DF-A325-834312C27555}" type="presParOf" srcId="{ADA695EC-067C-48BF-A31B-3F073CAEF219}" destId="{DF3AF4FB-EF45-412A-A716-329727CBEAA8}" srcOrd="3" destOrd="0" presId="urn:microsoft.com/office/officeart/2008/layout/LinedList"/>
    <dgm:cxn modelId="{26568235-F166-4784-BB43-6DA7785C5166}" type="presParOf" srcId="{98D7D2DC-335D-4183-9273-657FB94C287F}" destId="{DDDD6B69-A10B-4C35-B8B1-64988D6C5C29}" srcOrd="4" destOrd="0" presId="urn:microsoft.com/office/officeart/2008/layout/LinedList"/>
    <dgm:cxn modelId="{F640A433-7773-4FB9-A8FE-DABA0CB27FBA}" type="presParOf" srcId="{98D7D2DC-335D-4183-9273-657FB94C287F}" destId="{A280C5E6-6E96-4730-8E0D-D95FAD915CFE}" srcOrd="5" destOrd="0" presId="urn:microsoft.com/office/officeart/2008/layout/LinedList"/>
    <dgm:cxn modelId="{4F7D9F3D-57D1-47A0-8F99-3984C5314A6D}" type="presParOf" srcId="{A280C5E6-6E96-4730-8E0D-D95FAD915CFE}" destId="{80BA8397-A3E4-446C-8BD3-4A38B9E45FCC}" srcOrd="0" destOrd="0" presId="urn:microsoft.com/office/officeart/2008/layout/LinedList"/>
    <dgm:cxn modelId="{E0914638-B4B9-4561-B5A9-5DEF2B05A9DE}" type="presParOf" srcId="{A280C5E6-6E96-4730-8E0D-D95FAD915CFE}" destId="{6746897A-EC3B-4D07-ADD6-C02AA377B696}" srcOrd="1" destOrd="0" presId="urn:microsoft.com/office/officeart/2008/layout/LinedList"/>
    <dgm:cxn modelId="{84976AE4-CD64-468C-A9D9-F781F1A9A2FB}" type="presParOf" srcId="{6746897A-EC3B-4D07-ADD6-C02AA377B696}" destId="{277F4867-0221-4A09-B59C-BEF5BD0E29AF}" srcOrd="0" destOrd="0" presId="urn:microsoft.com/office/officeart/2008/layout/LinedList"/>
    <dgm:cxn modelId="{16A00468-091E-408F-A095-325CC466A87B}" type="presParOf" srcId="{6746897A-EC3B-4D07-ADD6-C02AA377B696}" destId="{8BB9C1AE-B50A-43B1-9685-B6ACAFF4D90C}" srcOrd="1" destOrd="0" presId="urn:microsoft.com/office/officeart/2008/layout/LinedList"/>
    <dgm:cxn modelId="{759263C5-189E-4677-8403-821A3C0AA39E}" type="presParOf" srcId="{8BB9C1AE-B50A-43B1-9685-B6ACAFF4D90C}" destId="{EFF33927-EEFD-4FBA-9ECC-713E19D3640B}" srcOrd="0" destOrd="0" presId="urn:microsoft.com/office/officeart/2008/layout/LinedList"/>
    <dgm:cxn modelId="{063E337F-60B7-446B-AAA6-B7B4EB4B067F}" type="presParOf" srcId="{8BB9C1AE-B50A-43B1-9685-B6ACAFF4D90C}" destId="{72ABFF12-0680-4C9D-BC7A-5866894BB830}" srcOrd="1" destOrd="0" presId="urn:microsoft.com/office/officeart/2008/layout/LinedList"/>
    <dgm:cxn modelId="{5577FDE7-0571-4B72-A49E-0ADF64BF2AA7}" type="presParOf" srcId="{8BB9C1AE-B50A-43B1-9685-B6ACAFF4D90C}" destId="{8B7FFA8E-AF5E-420A-BD04-11DADF973545}" srcOrd="2" destOrd="0" presId="urn:microsoft.com/office/officeart/2008/layout/LinedList"/>
    <dgm:cxn modelId="{1676F2B8-0A3A-4E37-8B80-79506A46B084}" type="presParOf" srcId="{6746897A-EC3B-4D07-ADD6-C02AA377B696}" destId="{B8AB8C88-833F-4A09-97EF-B13C4EF16C9E}" srcOrd="2" destOrd="0" presId="urn:microsoft.com/office/officeart/2008/layout/LinedList"/>
    <dgm:cxn modelId="{FB5AC289-3ED4-4C7E-9FDF-E71D29F99561}" type="presParOf" srcId="{6746897A-EC3B-4D07-ADD6-C02AA377B696}" destId="{6C4A0EA3-9F8C-4216-A8AA-56756A472E9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2C2AD-5BEA-4A9B-86A4-A66CB5FE5B77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8557A-D2A5-4B6F-A687-903B21F2DD28}">
      <dsp:nvSpPr>
        <dsp:cNvPr id="0" name=""/>
        <dsp:cNvSpPr/>
      </dsp:nvSpPr>
      <dsp:spPr>
        <a:xfrm>
          <a:off x="0" y="2209"/>
          <a:ext cx="164592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SA ve AV </a:t>
          </a:r>
          <a:r>
            <a:rPr lang="tr-TR" sz="3000" kern="1200" dirty="0" err="1" smtClean="0"/>
            <a:t>Nod</a:t>
          </a:r>
          <a:endParaRPr lang="tr-TR" sz="3000" kern="1200" dirty="0"/>
        </a:p>
      </dsp:txBody>
      <dsp:txXfrm>
        <a:off x="0" y="2209"/>
        <a:ext cx="1645920" cy="1507181"/>
      </dsp:txXfrm>
    </dsp:sp>
    <dsp:sp modelId="{E065AF55-0558-4187-A27F-ADFA05EFB7E4}">
      <dsp:nvSpPr>
        <dsp:cNvPr id="0" name=""/>
        <dsp:cNvSpPr/>
      </dsp:nvSpPr>
      <dsp:spPr>
        <a:xfrm>
          <a:off x="1769364" y="70651"/>
          <a:ext cx="6460236" cy="1368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Sağ </a:t>
          </a:r>
          <a:r>
            <a:rPr lang="tr-TR" sz="3000" kern="1200" dirty="0" err="1" smtClean="0"/>
            <a:t>atriyumda</a:t>
          </a:r>
          <a:endParaRPr lang="tr-TR" sz="3000" kern="1200" dirty="0"/>
        </a:p>
      </dsp:txBody>
      <dsp:txXfrm>
        <a:off x="1769364" y="70651"/>
        <a:ext cx="6460236" cy="1368826"/>
      </dsp:txXfrm>
    </dsp:sp>
    <dsp:sp modelId="{35FB6539-E7BB-406B-A426-519503A78378}">
      <dsp:nvSpPr>
        <dsp:cNvPr id="0" name=""/>
        <dsp:cNvSpPr/>
      </dsp:nvSpPr>
      <dsp:spPr>
        <a:xfrm>
          <a:off x="1645920" y="143947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01A6E-254C-40F6-B0CF-C9B4725A59BF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E640F-4630-4052-A328-29F54638BA40}">
      <dsp:nvSpPr>
        <dsp:cNvPr id="0" name=""/>
        <dsp:cNvSpPr/>
      </dsp:nvSpPr>
      <dsp:spPr>
        <a:xfrm>
          <a:off x="0" y="1509390"/>
          <a:ext cx="164592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His </a:t>
          </a:r>
          <a:r>
            <a:rPr lang="tr-TR" sz="3000" kern="1200" dirty="0" err="1" smtClean="0"/>
            <a:t>hüzmesi</a:t>
          </a:r>
          <a:r>
            <a:rPr lang="tr-TR" sz="3000" kern="1200" dirty="0" smtClean="0"/>
            <a:t>:</a:t>
          </a:r>
          <a:endParaRPr lang="tr-TR" sz="3000" kern="1200" dirty="0"/>
        </a:p>
      </dsp:txBody>
      <dsp:txXfrm>
        <a:off x="0" y="1509390"/>
        <a:ext cx="1645920" cy="1507181"/>
      </dsp:txXfrm>
    </dsp:sp>
    <dsp:sp modelId="{96FBCA6C-68BA-428B-8B3C-763154E4C473}">
      <dsp:nvSpPr>
        <dsp:cNvPr id="0" name=""/>
        <dsp:cNvSpPr/>
      </dsp:nvSpPr>
      <dsp:spPr>
        <a:xfrm>
          <a:off x="1769364" y="1577832"/>
          <a:ext cx="6460236" cy="1368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Sağ </a:t>
          </a:r>
          <a:r>
            <a:rPr lang="tr-TR" sz="3000" kern="1200" dirty="0" err="1" smtClean="0"/>
            <a:t>atriyumda</a:t>
          </a:r>
          <a:r>
            <a:rPr lang="tr-TR" sz="3000" kern="1200" dirty="0" smtClean="0"/>
            <a:t> (</a:t>
          </a:r>
          <a:r>
            <a:rPr lang="tr-TR" sz="3000" kern="1200" dirty="0" err="1" smtClean="0"/>
            <a:t>proksimal</a:t>
          </a:r>
          <a:r>
            <a:rPr lang="tr-TR" sz="3000" kern="1200" dirty="0" smtClean="0"/>
            <a:t> kısmı) ve </a:t>
          </a:r>
          <a:r>
            <a:rPr lang="tr-TR" sz="3000" kern="1200" dirty="0" err="1" smtClean="0"/>
            <a:t>interventriküler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septumda</a:t>
          </a:r>
          <a:r>
            <a:rPr lang="tr-TR" sz="3000" kern="1200" dirty="0" smtClean="0"/>
            <a:t> (</a:t>
          </a:r>
          <a:r>
            <a:rPr lang="tr-TR" sz="3000" kern="1200" dirty="0" err="1" smtClean="0"/>
            <a:t>distal</a:t>
          </a:r>
          <a:r>
            <a:rPr lang="tr-TR" sz="3000" kern="1200" dirty="0" smtClean="0"/>
            <a:t> kısmı)</a:t>
          </a:r>
          <a:endParaRPr lang="tr-TR" sz="3000" kern="1200" dirty="0"/>
        </a:p>
      </dsp:txBody>
      <dsp:txXfrm>
        <a:off x="1769364" y="1577832"/>
        <a:ext cx="6460236" cy="1368826"/>
      </dsp:txXfrm>
    </dsp:sp>
    <dsp:sp modelId="{044228CD-7D82-4ADA-9D3B-B2F2A23112E0}">
      <dsp:nvSpPr>
        <dsp:cNvPr id="0" name=""/>
        <dsp:cNvSpPr/>
      </dsp:nvSpPr>
      <dsp:spPr>
        <a:xfrm>
          <a:off x="1645920" y="2946658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D6B69-A10B-4C35-B8B1-64988D6C5C29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A8397-A3E4-446C-8BD3-4A38B9E45FCC}">
      <dsp:nvSpPr>
        <dsp:cNvPr id="0" name=""/>
        <dsp:cNvSpPr/>
      </dsp:nvSpPr>
      <dsp:spPr>
        <a:xfrm>
          <a:off x="0" y="3016572"/>
          <a:ext cx="164592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Sağ ve Sol Dal</a:t>
          </a:r>
          <a:endParaRPr lang="tr-TR" sz="3000" kern="1200" dirty="0"/>
        </a:p>
      </dsp:txBody>
      <dsp:txXfrm>
        <a:off x="0" y="3016572"/>
        <a:ext cx="1645920" cy="1507181"/>
      </dsp:txXfrm>
    </dsp:sp>
    <dsp:sp modelId="{72ABFF12-0680-4C9D-BC7A-5866894BB830}">
      <dsp:nvSpPr>
        <dsp:cNvPr id="0" name=""/>
        <dsp:cNvSpPr/>
      </dsp:nvSpPr>
      <dsp:spPr>
        <a:xfrm>
          <a:off x="1769364" y="3085013"/>
          <a:ext cx="6460236" cy="1368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err="1" smtClean="0"/>
            <a:t>İnterventriküler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septumda</a:t>
          </a:r>
          <a:endParaRPr lang="tr-TR" sz="3000" kern="1200" dirty="0"/>
        </a:p>
      </dsp:txBody>
      <dsp:txXfrm>
        <a:off x="1769364" y="3085013"/>
        <a:ext cx="6460236" cy="1368826"/>
      </dsp:txXfrm>
    </dsp:sp>
    <dsp:sp modelId="{B8AB8C88-833F-4A09-97EF-B13C4EF16C9E}">
      <dsp:nvSpPr>
        <dsp:cNvPr id="0" name=""/>
        <dsp:cNvSpPr/>
      </dsp:nvSpPr>
      <dsp:spPr>
        <a:xfrm>
          <a:off x="1645920" y="445383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models/a3f0ea2030214a6bbaa97e7357eebd58/embed" TargetMode="External"/><Relationship Id="rId2" Type="http://schemas.openxmlformats.org/officeDocument/2006/relationships/hyperlink" Target="https://www.youtube.com/watch?v=v7Q9BrNfIp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Kalbin Anatomisi ve Fizyolojisi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20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/>
              <a:t>Atriyumlarla</a:t>
            </a:r>
            <a:r>
              <a:rPr lang="tr-TR" dirty="0"/>
              <a:t> </a:t>
            </a:r>
            <a:r>
              <a:rPr lang="tr-TR" dirty="0" err="1"/>
              <a:t>ventriküller</a:t>
            </a:r>
            <a:r>
              <a:rPr lang="tr-TR" dirty="0"/>
              <a:t> arasındaki kapak açıklıklarını çevreleyen </a:t>
            </a:r>
            <a:r>
              <a:rPr lang="tr-TR" dirty="0" err="1"/>
              <a:t>fibröz</a:t>
            </a:r>
            <a:r>
              <a:rPr lang="tr-TR" dirty="0"/>
              <a:t> doku, </a:t>
            </a:r>
            <a:r>
              <a:rPr lang="tr-TR" dirty="0" err="1"/>
              <a:t>atriyumları</a:t>
            </a:r>
            <a:r>
              <a:rPr lang="tr-TR" dirty="0"/>
              <a:t> </a:t>
            </a:r>
            <a:r>
              <a:rPr lang="tr-TR" dirty="0" err="1"/>
              <a:t>ventriküllerden</a:t>
            </a:r>
            <a:r>
              <a:rPr lang="tr-TR" dirty="0"/>
              <a:t> ayırır. Bu nedenle </a:t>
            </a:r>
            <a:r>
              <a:rPr lang="tr-TR" dirty="0" err="1"/>
              <a:t>atriyumlardan</a:t>
            </a:r>
            <a:r>
              <a:rPr lang="tr-TR" dirty="0"/>
              <a:t> </a:t>
            </a:r>
            <a:r>
              <a:rPr lang="tr-TR" dirty="0" err="1"/>
              <a:t>ventriküllere</a:t>
            </a:r>
            <a:r>
              <a:rPr lang="tr-TR" dirty="0"/>
              <a:t> uyarı sadece AV demet ile iletilebilir.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Purkinje</a:t>
            </a:r>
            <a:r>
              <a:rPr lang="tr-TR" dirty="0" smtClean="0"/>
              <a:t> </a:t>
            </a:r>
            <a:r>
              <a:rPr lang="tr-TR" dirty="0"/>
              <a:t>lifleri </a:t>
            </a:r>
            <a:r>
              <a:rPr lang="tr-TR" dirty="0" err="1"/>
              <a:t>endokardiyum</a:t>
            </a:r>
            <a:r>
              <a:rPr lang="tr-TR" dirty="0"/>
              <a:t> boyunca geçerek bu bölgedeki kalp kası hücrelerine uyarıları ilettiğinden dolayı, uyarının yayılması </a:t>
            </a:r>
            <a:r>
              <a:rPr lang="tr-TR" dirty="0" err="1"/>
              <a:t>endokardiyumdan</a:t>
            </a:r>
            <a:r>
              <a:rPr lang="tr-TR" dirty="0"/>
              <a:t> </a:t>
            </a:r>
            <a:r>
              <a:rPr lang="tr-TR" dirty="0" err="1"/>
              <a:t>epikardiyuma</a:t>
            </a:r>
            <a:r>
              <a:rPr lang="tr-TR" dirty="0"/>
              <a:t> doğru olur.</a:t>
            </a:r>
          </a:p>
        </p:txBody>
      </p:sp>
    </p:spTree>
    <p:extLst>
      <p:ext uri="{BB962C8B-B14F-4D97-AF65-F5344CB8AC3E}">
        <p14:creationId xmlns:p14="http://schemas.microsoft.com/office/powerpoint/2010/main" val="192438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Kalbin Koroner Arterleri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/>
              <a:t>Aortadan</a:t>
            </a:r>
            <a:r>
              <a:rPr lang="tr-TR" dirty="0"/>
              <a:t> çıkan koroner arterler kalbi besler.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Sağ </a:t>
            </a:r>
            <a:r>
              <a:rPr lang="tr-TR" dirty="0"/>
              <a:t>koroner arter (</a:t>
            </a:r>
            <a:r>
              <a:rPr lang="tr-TR" i="1" dirty="0" err="1"/>
              <a:t>right</a:t>
            </a:r>
            <a:r>
              <a:rPr lang="tr-TR" i="1" dirty="0"/>
              <a:t> </a:t>
            </a:r>
            <a:r>
              <a:rPr lang="tr-TR" i="1" dirty="0" err="1"/>
              <a:t>coronary</a:t>
            </a:r>
            <a:r>
              <a:rPr lang="tr-TR" i="1" dirty="0"/>
              <a:t> </a:t>
            </a:r>
            <a:r>
              <a:rPr lang="tr-TR" i="1" dirty="0" err="1"/>
              <a:t>artery</a:t>
            </a:r>
            <a:r>
              <a:rPr lang="tr-TR" i="1" dirty="0"/>
              <a:t>, RCA</a:t>
            </a:r>
            <a:r>
              <a:rPr lang="tr-TR" dirty="0"/>
              <a:t>) ve sol koroner arter (</a:t>
            </a:r>
            <a:r>
              <a:rPr lang="tr-TR" i="1" dirty="0" err="1"/>
              <a:t>left</a:t>
            </a:r>
            <a:r>
              <a:rPr lang="tr-TR" i="1" dirty="0"/>
              <a:t> </a:t>
            </a:r>
            <a:r>
              <a:rPr lang="tr-TR" i="1" dirty="0" err="1"/>
              <a:t>coronary</a:t>
            </a:r>
            <a:r>
              <a:rPr lang="tr-TR" i="1" dirty="0"/>
              <a:t> </a:t>
            </a:r>
            <a:r>
              <a:rPr lang="tr-TR" i="1" dirty="0" err="1"/>
              <a:t>artery</a:t>
            </a:r>
            <a:r>
              <a:rPr lang="tr-TR" i="1" dirty="0"/>
              <a:t>, LCA</a:t>
            </a:r>
            <a:r>
              <a:rPr lang="tr-TR" dirty="0"/>
              <a:t>) olmak üzere iki ana koroner arter vardır.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Sol </a:t>
            </a:r>
            <a:r>
              <a:rPr lang="tr-TR" dirty="0"/>
              <a:t>koroner arter iki önemli dala ayrılır: </a:t>
            </a:r>
            <a:r>
              <a:rPr lang="tr-TR" dirty="0" err="1"/>
              <a:t>sirkumfleks</a:t>
            </a:r>
            <a:r>
              <a:rPr lang="tr-TR" dirty="0"/>
              <a:t> (</a:t>
            </a:r>
            <a:r>
              <a:rPr lang="tr-TR" i="1" dirty="0" err="1"/>
              <a:t>circumflex</a:t>
            </a:r>
            <a:r>
              <a:rPr lang="tr-TR" i="1" dirty="0"/>
              <a:t>, </a:t>
            </a:r>
            <a:r>
              <a:rPr lang="tr-TR" i="1" dirty="0" err="1"/>
              <a:t>Cx</a:t>
            </a:r>
            <a:r>
              <a:rPr lang="tr-TR" dirty="0"/>
              <a:t>) arter ve sol </a:t>
            </a:r>
            <a:r>
              <a:rPr lang="tr-TR" dirty="0" err="1"/>
              <a:t>anterior</a:t>
            </a:r>
            <a:r>
              <a:rPr lang="tr-TR" dirty="0"/>
              <a:t> </a:t>
            </a:r>
            <a:r>
              <a:rPr lang="tr-TR" dirty="0" err="1"/>
              <a:t>desendan</a:t>
            </a:r>
            <a:r>
              <a:rPr lang="tr-TR" dirty="0"/>
              <a:t> (</a:t>
            </a:r>
            <a:r>
              <a:rPr lang="tr-TR" i="1" dirty="0" err="1"/>
              <a:t>left</a:t>
            </a:r>
            <a:r>
              <a:rPr lang="tr-TR" i="1" dirty="0"/>
              <a:t> </a:t>
            </a:r>
            <a:r>
              <a:rPr lang="tr-TR" i="1" dirty="0" err="1"/>
              <a:t>anterior</a:t>
            </a:r>
            <a:r>
              <a:rPr lang="tr-TR" i="1" dirty="0"/>
              <a:t> </a:t>
            </a:r>
            <a:r>
              <a:rPr lang="tr-TR" i="1" dirty="0" err="1"/>
              <a:t>descending</a:t>
            </a:r>
            <a:r>
              <a:rPr lang="tr-TR" i="1" dirty="0"/>
              <a:t>, LAD</a:t>
            </a:r>
            <a:r>
              <a:rPr lang="tr-TR" dirty="0"/>
              <a:t>) arter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Ana koroner arterler </a:t>
            </a:r>
            <a:r>
              <a:rPr lang="tr-TR" dirty="0" err="1" smtClean="0"/>
              <a:t>epikardiyum</a:t>
            </a:r>
            <a:r>
              <a:rPr lang="tr-TR" dirty="0" err="1" smtClean="0"/>
              <a:t>da</a:t>
            </a:r>
            <a:r>
              <a:rPr lang="tr-TR" dirty="0" smtClean="0"/>
              <a:t> </a:t>
            </a:r>
            <a:r>
              <a:rPr lang="tr-TR" dirty="0" smtClean="0"/>
              <a:t>seyreder</a:t>
            </a:r>
            <a:r>
              <a:rPr lang="tr-TR" dirty="0"/>
              <a:t>, çeşitli noktalardan miyokarda giriş yapar ve </a:t>
            </a:r>
            <a:r>
              <a:rPr lang="tr-TR" dirty="0" err="1"/>
              <a:t>endokarda</a:t>
            </a:r>
            <a:r>
              <a:rPr lang="tr-TR" dirty="0"/>
              <a:t> yaklaştıkça giderek daha da küçülen arterlere ayrılır.</a:t>
            </a:r>
          </a:p>
        </p:txBody>
      </p:sp>
    </p:spTree>
    <p:extLst>
      <p:ext uri="{BB962C8B-B14F-4D97-AF65-F5344CB8AC3E}">
        <p14:creationId xmlns:p14="http://schemas.microsoft.com/office/powerpoint/2010/main" val="166987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oronary vessels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11329"/>
            <a:ext cx="7884368" cy="6864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92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Kalbin Tabakaları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Endokard</a:t>
            </a:r>
            <a:endParaRPr lang="tr-TR" dirty="0"/>
          </a:p>
          <a:p>
            <a:pPr lvl="1"/>
            <a:r>
              <a:rPr lang="tr-TR" dirty="0" smtClean="0"/>
              <a:t>Kalp boşluklarının iç yüzeyini kaplar.</a:t>
            </a:r>
          </a:p>
          <a:p>
            <a:pPr lvl="1"/>
            <a:r>
              <a:rPr lang="tr-TR" dirty="0" err="1" smtClean="0"/>
              <a:t>Subendokardiyal</a:t>
            </a:r>
            <a:r>
              <a:rPr lang="tr-TR" dirty="0" smtClean="0"/>
              <a:t> bağ dokusu </a:t>
            </a:r>
            <a:r>
              <a:rPr lang="tr-TR" dirty="0" err="1" smtClean="0"/>
              <a:t>Purkinje</a:t>
            </a:r>
            <a:r>
              <a:rPr lang="tr-TR" dirty="0" smtClean="0"/>
              <a:t> liflerini içerir.</a:t>
            </a:r>
          </a:p>
          <a:p>
            <a:r>
              <a:rPr lang="tr-TR" dirty="0" err="1" smtClean="0"/>
              <a:t>Miyokard</a:t>
            </a:r>
            <a:endParaRPr lang="tr-TR" dirty="0" smtClean="0"/>
          </a:p>
          <a:p>
            <a:pPr lvl="1"/>
            <a:r>
              <a:rPr lang="tr-TR" dirty="0" smtClean="0"/>
              <a:t>Kalbin kas tabakasıdır.</a:t>
            </a:r>
          </a:p>
          <a:p>
            <a:r>
              <a:rPr lang="tr-TR" dirty="0" err="1" smtClean="0"/>
              <a:t>Perikard</a:t>
            </a:r>
            <a:endParaRPr lang="tr-TR" dirty="0" smtClean="0"/>
          </a:p>
          <a:p>
            <a:pPr lvl="1"/>
            <a:r>
              <a:rPr lang="tr-TR" dirty="0" smtClean="0"/>
              <a:t>Kalbi </a:t>
            </a:r>
            <a:r>
              <a:rPr lang="tr-TR" dirty="0" err="1"/>
              <a:t>mediastende</a:t>
            </a:r>
            <a:r>
              <a:rPr lang="tr-TR" dirty="0"/>
              <a:t> sabit bir konumda </a:t>
            </a:r>
            <a:r>
              <a:rPr lang="tr-TR" dirty="0" smtClean="0"/>
              <a:t>tutar ve hareketlerini kolaylaştırır. </a:t>
            </a:r>
          </a:p>
          <a:p>
            <a:pPr lvl="1"/>
            <a:r>
              <a:rPr lang="tr-TR" dirty="0" smtClean="0"/>
              <a:t>İki tabakadan oluşur: </a:t>
            </a:r>
            <a:r>
              <a:rPr lang="tr-TR" dirty="0" err="1" smtClean="0"/>
              <a:t>fibröz</a:t>
            </a:r>
            <a:r>
              <a:rPr lang="tr-TR" dirty="0" smtClean="0"/>
              <a:t> ve </a:t>
            </a:r>
            <a:r>
              <a:rPr lang="tr-TR" dirty="0" err="1" smtClean="0"/>
              <a:t>seröz</a:t>
            </a:r>
            <a:r>
              <a:rPr lang="tr-TR" dirty="0" smtClean="0"/>
              <a:t>.</a:t>
            </a:r>
          </a:p>
          <a:p>
            <a:pPr lvl="2"/>
            <a:r>
              <a:rPr lang="tr-TR" dirty="0" err="1" smtClean="0"/>
              <a:t>Seröz</a:t>
            </a:r>
            <a:r>
              <a:rPr lang="tr-TR" dirty="0" smtClean="0"/>
              <a:t> perikardın </a:t>
            </a:r>
            <a:r>
              <a:rPr lang="tr-TR" dirty="0" err="1" smtClean="0"/>
              <a:t>pariyetal</a:t>
            </a:r>
            <a:r>
              <a:rPr lang="tr-TR" dirty="0" smtClean="0"/>
              <a:t> ve </a:t>
            </a:r>
            <a:r>
              <a:rPr lang="tr-TR" dirty="0" err="1" smtClean="0"/>
              <a:t>visseral</a:t>
            </a:r>
            <a:r>
              <a:rPr lang="tr-TR" dirty="0" smtClean="0"/>
              <a:t> tabakaları vardır. </a:t>
            </a:r>
            <a:r>
              <a:rPr lang="tr-TR" dirty="0" err="1"/>
              <a:t>P</a:t>
            </a:r>
            <a:r>
              <a:rPr lang="tr-TR" dirty="0" err="1" smtClean="0"/>
              <a:t>ariyetal</a:t>
            </a:r>
            <a:r>
              <a:rPr lang="tr-TR" dirty="0" smtClean="0"/>
              <a:t> ve </a:t>
            </a:r>
            <a:r>
              <a:rPr lang="tr-TR" dirty="0" err="1" smtClean="0"/>
              <a:t>visseral</a:t>
            </a:r>
            <a:r>
              <a:rPr lang="tr-TR" dirty="0" smtClean="0"/>
              <a:t> tabakalar arasında </a:t>
            </a:r>
            <a:r>
              <a:rPr lang="tr-TR" dirty="0" err="1" smtClean="0"/>
              <a:t>perikardiyal</a:t>
            </a:r>
            <a:r>
              <a:rPr lang="tr-TR" dirty="0" smtClean="0"/>
              <a:t> </a:t>
            </a:r>
            <a:r>
              <a:rPr lang="tr-TR" dirty="0" err="1" smtClean="0"/>
              <a:t>seröz</a:t>
            </a:r>
            <a:r>
              <a:rPr lang="tr-TR" dirty="0" smtClean="0"/>
              <a:t> sıvı bulunur. </a:t>
            </a:r>
            <a:r>
              <a:rPr lang="tr-TR" dirty="0" err="1" smtClean="0"/>
              <a:t>Visseral</a:t>
            </a:r>
            <a:r>
              <a:rPr lang="tr-TR" dirty="0" smtClean="0"/>
              <a:t> </a:t>
            </a:r>
            <a:r>
              <a:rPr lang="tr-TR" dirty="0" err="1" smtClean="0"/>
              <a:t>seröz</a:t>
            </a:r>
            <a:r>
              <a:rPr lang="tr-TR" dirty="0" smtClean="0"/>
              <a:t> perikarda «</a:t>
            </a:r>
            <a:r>
              <a:rPr lang="tr-TR" dirty="0" err="1" smtClean="0"/>
              <a:t>epikard</a:t>
            </a:r>
            <a:r>
              <a:rPr lang="tr-TR" dirty="0" smtClean="0"/>
              <a:t>» adı verilir. Koroner </a:t>
            </a:r>
            <a:r>
              <a:rPr lang="tr-TR" dirty="0"/>
              <a:t>arterler, </a:t>
            </a:r>
            <a:r>
              <a:rPr lang="tr-TR" dirty="0" smtClean="0"/>
              <a:t>kardiyak </a:t>
            </a:r>
            <a:r>
              <a:rPr lang="tr-TR" dirty="0" err="1" smtClean="0"/>
              <a:t>venler</a:t>
            </a:r>
            <a:r>
              <a:rPr lang="tr-TR" dirty="0" smtClean="0"/>
              <a:t>, </a:t>
            </a:r>
            <a:r>
              <a:rPr lang="tr-TR" dirty="0"/>
              <a:t>lenfatik </a:t>
            </a:r>
            <a:r>
              <a:rPr lang="tr-TR" dirty="0" smtClean="0"/>
              <a:t>damarlar, sempatik </a:t>
            </a:r>
            <a:r>
              <a:rPr lang="tr-TR" dirty="0"/>
              <a:t>ve parasempatik sinir lifleri </a:t>
            </a:r>
            <a:r>
              <a:rPr lang="tr-TR" dirty="0" err="1"/>
              <a:t>epikardiyal</a:t>
            </a:r>
            <a:r>
              <a:rPr lang="tr-TR" dirty="0"/>
              <a:t> yağ dokusuna </a:t>
            </a:r>
            <a:r>
              <a:rPr lang="tr-TR" dirty="0" smtClean="0"/>
              <a:t>gömülüdür.</a:t>
            </a:r>
          </a:p>
        </p:txBody>
      </p:sp>
    </p:spTree>
    <p:extLst>
      <p:ext uri="{BB962C8B-B14F-4D97-AF65-F5344CB8AC3E}">
        <p14:creationId xmlns:p14="http://schemas.microsoft.com/office/powerpoint/2010/main" val="250390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s3-us-west-2.amazonaws.com/courses-images-archive-read-only/wp-content/uploads/sites/403/2015/04/21031315/2004_Heart_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47"/>
            <a:ext cx="9144000" cy="689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9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50" y="722041"/>
            <a:ext cx="4064649" cy="414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upload.wikimedia.org/wikipedia/commons/3/3d/Endocardium_and_subendocardium_histolog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041"/>
            <a:ext cx="4174952" cy="41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7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Sinüs Düğümünde Uyarının Doğması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Sinüs düğümünde istirahat halindeki </a:t>
            </a:r>
            <a:r>
              <a:rPr lang="tr-TR" dirty="0" err="1"/>
              <a:t>membran</a:t>
            </a:r>
            <a:r>
              <a:rPr lang="tr-TR" dirty="0"/>
              <a:t> potansiyeli (-60 </a:t>
            </a:r>
            <a:r>
              <a:rPr lang="tr-TR" dirty="0" err="1"/>
              <a:t>mV</a:t>
            </a:r>
            <a:r>
              <a:rPr lang="tr-TR" dirty="0"/>
              <a:t>) giderek artar ve sonunda eşik değere (-40 </a:t>
            </a:r>
            <a:r>
              <a:rPr lang="tr-TR" dirty="0" err="1"/>
              <a:t>mV</a:t>
            </a:r>
            <a:r>
              <a:rPr lang="tr-TR" dirty="0"/>
              <a:t>) </a:t>
            </a:r>
            <a:r>
              <a:rPr lang="tr-TR" dirty="0" smtClean="0"/>
              <a:t>ulaşır.</a:t>
            </a:r>
          </a:p>
          <a:p>
            <a:pPr lvl="1"/>
            <a:r>
              <a:rPr lang="tr-TR" dirty="0" smtClean="0"/>
              <a:t>Bunun </a:t>
            </a:r>
            <a:r>
              <a:rPr lang="tr-TR" dirty="0"/>
              <a:t>sebebi “</a:t>
            </a:r>
            <a:r>
              <a:rPr lang="tr-TR" dirty="0" err="1"/>
              <a:t>funny</a:t>
            </a:r>
            <a:r>
              <a:rPr lang="tr-TR" dirty="0"/>
              <a:t> (tuhaf) </a:t>
            </a:r>
            <a:r>
              <a:rPr lang="tr-TR" dirty="0" err="1"/>
              <a:t>current</a:t>
            </a:r>
            <a:r>
              <a:rPr lang="tr-TR" dirty="0"/>
              <a:t>” denilen akımlardır. Bu akımları oluşturan kanallar yavaş sodyum kanallarıdır. Bunlar sadece </a:t>
            </a:r>
            <a:r>
              <a:rPr lang="tr-TR" dirty="0" err="1"/>
              <a:t>pacemaker</a:t>
            </a:r>
            <a:r>
              <a:rPr lang="tr-TR" dirty="0"/>
              <a:t> hücrelerinde mevcuttur ve </a:t>
            </a:r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/>
              <a:t>depolarizasyondan</a:t>
            </a:r>
            <a:r>
              <a:rPr lang="tr-TR" dirty="0"/>
              <a:t> sorumludur. </a:t>
            </a:r>
          </a:p>
          <a:p>
            <a:endParaRPr lang="tr-TR" dirty="0"/>
          </a:p>
          <a:p>
            <a:r>
              <a:rPr lang="tr-TR" dirty="0"/>
              <a:t>Eşik değere </a:t>
            </a:r>
            <a:r>
              <a:rPr lang="tr-TR" dirty="0" smtClean="0"/>
              <a:t>ulaşıldığında kalsiyum </a:t>
            </a:r>
            <a:r>
              <a:rPr lang="tr-TR" dirty="0"/>
              <a:t>kanalları </a:t>
            </a:r>
            <a:r>
              <a:rPr lang="tr-TR" dirty="0" smtClean="0"/>
              <a:t>açılır ve hücre </a:t>
            </a:r>
            <a:r>
              <a:rPr lang="tr-TR" dirty="0"/>
              <a:t>içerisine kalsiyum iyonlarının girmesiyle hücre daha da </a:t>
            </a:r>
            <a:r>
              <a:rPr lang="tr-TR" dirty="0" err="1"/>
              <a:t>depolarize</a:t>
            </a:r>
            <a:r>
              <a:rPr lang="tr-TR" dirty="0"/>
              <a:t> olur. </a:t>
            </a:r>
            <a:endParaRPr lang="tr-TR" dirty="0" smtClean="0"/>
          </a:p>
          <a:p>
            <a:pPr lvl="1"/>
            <a:r>
              <a:rPr lang="tr-TR" dirty="0" smtClean="0"/>
              <a:t>Bu </a:t>
            </a:r>
            <a:r>
              <a:rPr lang="tr-TR" dirty="0"/>
              <a:t>esnada yavaş sodyum kanalları kapanır.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Depolarizasyon</a:t>
            </a:r>
            <a:r>
              <a:rPr lang="tr-TR" dirty="0" smtClean="0"/>
              <a:t> </a:t>
            </a:r>
            <a:r>
              <a:rPr lang="tr-TR" dirty="0"/>
              <a:t>pik yaptığında potasyum kanalları açılır ve kalsiyum kanalları kapanır ve voltaj tekrar istirahatteki haline döner. Bu sırada yavaş sodyum kanalları yeniden açılır.</a:t>
            </a:r>
          </a:p>
          <a:p>
            <a:endParaRPr lang="tr-TR" dirty="0" smtClean="0"/>
          </a:p>
          <a:p>
            <a:r>
              <a:rPr lang="tr-TR" dirty="0" smtClean="0"/>
              <a:t>Sinüs </a:t>
            </a:r>
            <a:r>
              <a:rPr lang="tr-TR" dirty="0"/>
              <a:t>düğümünde hızlı sodyum kanalları </a:t>
            </a:r>
            <a:r>
              <a:rPr lang="tr-TR" dirty="0" err="1"/>
              <a:t>inaktivedir</a:t>
            </a:r>
            <a:r>
              <a:rPr lang="tr-TR" dirty="0"/>
              <a:t>, çünkü belli bir negatifliğin altına </a:t>
            </a:r>
            <a:r>
              <a:rPr lang="tr-TR" dirty="0" smtClean="0"/>
              <a:t>inilmez.</a:t>
            </a:r>
          </a:p>
        </p:txBody>
      </p:sp>
    </p:spTree>
    <p:extLst>
      <p:ext uri="{BB962C8B-B14F-4D97-AF65-F5344CB8AC3E}">
        <p14:creationId xmlns:p14="http://schemas.microsoft.com/office/powerpoint/2010/main" val="261462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" y="1340768"/>
            <a:ext cx="9126519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035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Uyarının Kalp Kası Hücrelerinde Yayılması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Kasılabilir </a:t>
            </a:r>
            <a:r>
              <a:rPr lang="tr-TR" dirty="0" err="1"/>
              <a:t>miyositler</a:t>
            </a:r>
            <a:r>
              <a:rPr lang="tr-TR" dirty="0"/>
              <a:t>, düşük bir istirahat potansiyeline sahiptir (-90 </a:t>
            </a:r>
            <a:r>
              <a:rPr lang="tr-TR" dirty="0" err="1"/>
              <a:t>mV</a:t>
            </a:r>
            <a:r>
              <a:rPr lang="tr-TR" dirty="0"/>
              <a:t>) ve komşu hücreden </a:t>
            </a:r>
            <a:r>
              <a:rPr lang="tr-TR" dirty="0" err="1"/>
              <a:t>gap</a:t>
            </a:r>
            <a:r>
              <a:rPr lang="tr-TR" dirty="0"/>
              <a:t> </a:t>
            </a:r>
            <a:r>
              <a:rPr lang="tr-TR" dirty="0" err="1"/>
              <a:t>junctionlar</a:t>
            </a:r>
            <a:r>
              <a:rPr lang="tr-TR" dirty="0"/>
              <a:t> yoluyla gelen sodyum ve kalsiyum iyonlarının etkisiyle eşik değere kadar (-70 </a:t>
            </a:r>
            <a:r>
              <a:rPr lang="tr-TR" dirty="0" err="1"/>
              <a:t>mV</a:t>
            </a:r>
            <a:r>
              <a:rPr lang="tr-TR" dirty="0"/>
              <a:t>) uyarılır. </a:t>
            </a:r>
            <a:endParaRPr lang="tr-TR" dirty="0" smtClean="0"/>
          </a:p>
          <a:p>
            <a:pPr lvl="1"/>
            <a:r>
              <a:rPr lang="tr-TR" dirty="0" err="1"/>
              <a:t>İnterkale</a:t>
            </a:r>
            <a:r>
              <a:rPr lang="tr-TR" dirty="0"/>
              <a:t>  diskler kalp kası hücrelerini birbirinden ayıran hücre zarlarıdır. </a:t>
            </a:r>
            <a:r>
              <a:rPr lang="tr-TR" dirty="0" err="1"/>
              <a:t>İnterkale</a:t>
            </a:r>
            <a:r>
              <a:rPr lang="tr-TR" dirty="0"/>
              <a:t> disklerin elektriksel direnci düşüktür; çünkü bu bölgedeki </a:t>
            </a:r>
            <a:r>
              <a:rPr lang="tr-TR" dirty="0" err="1"/>
              <a:t>gap</a:t>
            </a:r>
            <a:r>
              <a:rPr lang="tr-TR" dirty="0"/>
              <a:t> </a:t>
            </a:r>
            <a:r>
              <a:rPr lang="tr-TR" dirty="0" err="1"/>
              <a:t>junctionlar</a:t>
            </a:r>
            <a:r>
              <a:rPr lang="tr-TR" dirty="0"/>
              <a:t> iyonların  nispeten serbest difüzyonuna izin verir. </a:t>
            </a:r>
            <a:endParaRPr lang="tr-TR" dirty="0" smtClean="0"/>
          </a:p>
          <a:p>
            <a:pPr lvl="1"/>
            <a:r>
              <a:rPr lang="tr-TR" dirty="0" err="1" smtClean="0"/>
              <a:t>Miyositler</a:t>
            </a:r>
            <a:r>
              <a:rPr lang="tr-TR" dirty="0" smtClean="0"/>
              <a:t> </a:t>
            </a:r>
            <a:r>
              <a:rPr lang="tr-TR" dirty="0"/>
              <a:t>birbirlerine, iyon akışına izin veren </a:t>
            </a:r>
            <a:r>
              <a:rPr lang="tr-TR" dirty="0" err="1"/>
              <a:t>gap</a:t>
            </a:r>
            <a:r>
              <a:rPr lang="tr-TR" dirty="0"/>
              <a:t> </a:t>
            </a:r>
            <a:r>
              <a:rPr lang="tr-TR" dirty="0" err="1"/>
              <a:t>junctionlarla</a:t>
            </a:r>
            <a:r>
              <a:rPr lang="tr-TR" dirty="0"/>
              <a:t> bağlıdır. Bu kanallar, komşu hücreler arasındaki elektriksel eşleşmeyi sağlar. Yani bir hücrede doğan aksiyon potansiyeli komşu hücrede de aksiyon potansiyeli doğmasını tetikler</a:t>
            </a:r>
            <a:r>
              <a:rPr lang="tr-TR" dirty="0" smtClean="0"/>
              <a:t>.</a:t>
            </a:r>
          </a:p>
          <a:p>
            <a:pPr lvl="1"/>
            <a:endParaRPr lang="tr-TR" dirty="0"/>
          </a:p>
          <a:p>
            <a:r>
              <a:rPr lang="tr-TR" dirty="0"/>
              <a:t>Eşik değere ulaşıldığında </a:t>
            </a:r>
            <a:r>
              <a:rPr lang="tr-TR" dirty="0" smtClean="0"/>
              <a:t>voltaj kapılı hızlı </a:t>
            </a:r>
            <a:r>
              <a:rPr lang="tr-TR" dirty="0"/>
              <a:t>sodyum kanalları açılır ve keskin bir yükseliş olur (Faz 0).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-40 </a:t>
            </a:r>
            <a:r>
              <a:rPr lang="tr-TR" dirty="0" err="1"/>
              <a:t>mV</a:t>
            </a:r>
            <a:r>
              <a:rPr lang="tr-TR" dirty="0"/>
              <a:t> civarında </a:t>
            </a:r>
            <a:r>
              <a:rPr lang="tr-TR" dirty="0" smtClean="0"/>
              <a:t>kalsiyum </a:t>
            </a:r>
            <a:r>
              <a:rPr lang="tr-TR" dirty="0"/>
              <a:t>kanalları da açılır.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755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2" indent="-342900"/>
            <a:r>
              <a:rPr lang="tr-TR" sz="3300" dirty="0"/>
              <a:t>Aksiyon potansiyeli pik seviyeye yaklaşınca hızlı sodyum kanalları hızla kapanır, voltaj kapılı potasyum kanalları açılır (Faz 1</a:t>
            </a:r>
            <a:r>
              <a:rPr lang="tr-TR" sz="3300" dirty="0" smtClean="0"/>
              <a:t>).</a:t>
            </a:r>
          </a:p>
          <a:p>
            <a:pPr marL="342900" lvl="2" indent="-342900"/>
            <a:endParaRPr lang="tr-TR" dirty="0"/>
          </a:p>
          <a:p>
            <a:r>
              <a:rPr lang="tr-TR" dirty="0" smtClean="0"/>
              <a:t>Kalsiyum </a:t>
            </a:r>
            <a:r>
              <a:rPr lang="tr-TR" dirty="0"/>
              <a:t>kanallarından giren kalsiyum ile potasyum kanallarından çıkan potasyum nedeniyle bir denge durumu (Faz 2, plato fazı) yaşanır. </a:t>
            </a:r>
          </a:p>
          <a:p>
            <a:endParaRPr lang="tr-TR" dirty="0"/>
          </a:p>
          <a:p>
            <a:r>
              <a:rPr lang="tr-TR" dirty="0" smtClean="0"/>
              <a:t>Kalsiyum </a:t>
            </a:r>
            <a:r>
              <a:rPr lang="tr-TR" dirty="0"/>
              <a:t>kanalları yavaşça kapandıkça </a:t>
            </a:r>
            <a:r>
              <a:rPr lang="tr-TR" dirty="0" err="1"/>
              <a:t>membran</a:t>
            </a:r>
            <a:r>
              <a:rPr lang="tr-TR" dirty="0"/>
              <a:t> potansiyeli azalmaya başlar (Faz 3) ve sonunda istirahat </a:t>
            </a:r>
            <a:r>
              <a:rPr lang="tr-TR" dirty="0" err="1"/>
              <a:t>membran</a:t>
            </a:r>
            <a:r>
              <a:rPr lang="tr-TR" dirty="0"/>
              <a:t> potansiyeline ulaşılır (Faz 4</a:t>
            </a:r>
            <a:r>
              <a:rPr lang="tr-TR" dirty="0" smtClean="0"/>
              <a:t>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766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Kalbin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Kalp dört boşluktan oluşur:</a:t>
            </a:r>
          </a:p>
          <a:p>
            <a:pPr lvl="1"/>
            <a:r>
              <a:rPr lang="tr-TR" dirty="0" smtClean="0"/>
              <a:t>Sağ </a:t>
            </a:r>
            <a:r>
              <a:rPr lang="tr-TR" dirty="0" err="1" smtClean="0"/>
              <a:t>atriyum</a:t>
            </a:r>
            <a:r>
              <a:rPr lang="tr-TR" dirty="0" smtClean="0"/>
              <a:t>: Vena kava </a:t>
            </a:r>
            <a:r>
              <a:rPr lang="tr-TR" dirty="0" err="1" smtClean="0"/>
              <a:t>süperior</a:t>
            </a:r>
            <a:r>
              <a:rPr lang="tr-TR" dirty="0" smtClean="0"/>
              <a:t> ve vena kava </a:t>
            </a:r>
            <a:r>
              <a:rPr lang="tr-TR" dirty="0" err="1" smtClean="0"/>
              <a:t>inferior</a:t>
            </a:r>
            <a:r>
              <a:rPr lang="tr-TR" dirty="0" smtClean="0"/>
              <a:t> aracılığıyla vücudun «oksijenden fakir» kanının toplandığı kısım</a:t>
            </a:r>
          </a:p>
          <a:p>
            <a:pPr lvl="1"/>
            <a:r>
              <a:rPr lang="tr-TR" dirty="0" smtClean="0"/>
              <a:t>Sol </a:t>
            </a:r>
            <a:r>
              <a:rPr lang="tr-TR" dirty="0" err="1" smtClean="0"/>
              <a:t>atriyum</a:t>
            </a:r>
            <a:r>
              <a:rPr lang="tr-TR" dirty="0" smtClean="0"/>
              <a:t>: Vena </a:t>
            </a:r>
            <a:r>
              <a:rPr lang="tr-TR" dirty="0" err="1" smtClean="0"/>
              <a:t>pulmonalisler</a:t>
            </a:r>
            <a:r>
              <a:rPr lang="tr-TR" dirty="0" smtClean="0"/>
              <a:t> aracılığıyla akciğerlerden gelen «oksijence zengin» kanın toplandığı kısım</a:t>
            </a:r>
          </a:p>
          <a:p>
            <a:pPr lvl="1"/>
            <a:r>
              <a:rPr lang="tr-TR" dirty="0" smtClean="0"/>
              <a:t>Sağ </a:t>
            </a:r>
            <a:r>
              <a:rPr lang="tr-TR" dirty="0" err="1" smtClean="0"/>
              <a:t>ventrikül</a:t>
            </a:r>
            <a:r>
              <a:rPr lang="tr-TR" dirty="0" smtClean="0"/>
              <a:t>: Sağ </a:t>
            </a:r>
            <a:r>
              <a:rPr lang="tr-TR" dirty="0" err="1" smtClean="0"/>
              <a:t>atriyumdan</a:t>
            </a:r>
            <a:r>
              <a:rPr lang="tr-TR" dirty="0" smtClean="0"/>
              <a:t> gelen kanı alan ve bunu oksijenlenmek üzere </a:t>
            </a:r>
            <a:r>
              <a:rPr lang="tr-TR" dirty="0" err="1" smtClean="0"/>
              <a:t>pulmoner</a:t>
            </a:r>
            <a:r>
              <a:rPr lang="tr-TR" dirty="0" smtClean="0"/>
              <a:t> arter aracılığıyla akciğerlere pompalayan kısım</a:t>
            </a:r>
          </a:p>
          <a:p>
            <a:pPr lvl="1"/>
            <a:r>
              <a:rPr lang="tr-TR" dirty="0" smtClean="0"/>
              <a:t>Sol </a:t>
            </a:r>
            <a:r>
              <a:rPr lang="tr-TR" dirty="0" err="1" smtClean="0"/>
              <a:t>ventrikül</a:t>
            </a:r>
            <a:r>
              <a:rPr lang="tr-TR" dirty="0" smtClean="0"/>
              <a:t>: Sol </a:t>
            </a:r>
            <a:r>
              <a:rPr lang="tr-TR" dirty="0" err="1" smtClean="0"/>
              <a:t>atriyumlardan</a:t>
            </a:r>
            <a:r>
              <a:rPr lang="tr-TR" dirty="0" smtClean="0"/>
              <a:t> gelen oksijenlenmiş kanı alan ve bunu aorta aracılığıyla tüm vücuda pompalayan kısım</a:t>
            </a:r>
          </a:p>
          <a:p>
            <a:r>
              <a:rPr lang="tr-TR" dirty="0" smtClean="0"/>
              <a:t>Önce </a:t>
            </a:r>
            <a:r>
              <a:rPr lang="tr-TR" dirty="0" err="1" smtClean="0"/>
              <a:t>atriyumlar</a:t>
            </a:r>
            <a:r>
              <a:rPr lang="tr-TR" dirty="0" smtClean="0"/>
              <a:t> kasılır ve içlerindeki kan </a:t>
            </a:r>
            <a:r>
              <a:rPr lang="tr-TR" dirty="0" err="1" smtClean="0"/>
              <a:t>ventriküllere</a:t>
            </a:r>
            <a:r>
              <a:rPr lang="tr-TR" dirty="0" smtClean="0"/>
              <a:t> geçer. Daha sonra </a:t>
            </a:r>
            <a:r>
              <a:rPr lang="tr-TR" dirty="0" err="1" smtClean="0"/>
              <a:t>ventriküller</a:t>
            </a:r>
            <a:r>
              <a:rPr lang="tr-TR" dirty="0" smtClean="0"/>
              <a:t> kasılır ve böylece </a:t>
            </a:r>
            <a:r>
              <a:rPr lang="tr-TR" dirty="0" err="1" smtClean="0"/>
              <a:t>ventriküllerdeki</a:t>
            </a:r>
            <a:r>
              <a:rPr lang="tr-TR" dirty="0" smtClean="0"/>
              <a:t> kan akciğerlere ve tüm vücuda pompalanır.</a:t>
            </a:r>
          </a:p>
        </p:txBody>
      </p:sp>
    </p:spTree>
    <p:extLst>
      <p:ext uri="{BB962C8B-B14F-4D97-AF65-F5344CB8AC3E}">
        <p14:creationId xmlns:p14="http://schemas.microsoft.com/office/powerpoint/2010/main" val="324060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11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539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www.youtube.com/watch?v=v7Q9BrNfIpQ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Cardiac</a:t>
            </a:r>
            <a:r>
              <a:rPr lang="tr-TR" dirty="0"/>
              <a:t> Action </a:t>
            </a:r>
            <a:r>
              <a:rPr lang="tr-TR" dirty="0" err="1"/>
              <a:t>Potential</a:t>
            </a:r>
            <a:r>
              <a:rPr lang="tr-TR" dirty="0"/>
              <a:t>, </a:t>
            </a:r>
            <a:r>
              <a:rPr lang="tr-TR" dirty="0" err="1" smtClean="0"/>
              <a:t>Animation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sketchfab.com/models/a3f0ea2030214a6bbaa97e7357eebd58/embed</a:t>
            </a:r>
            <a:r>
              <a:rPr lang="tr-TR" dirty="0" smtClean="0"/>
              <a:t> (</a:t>
            </a:r>
            <a:r>
              <a:rPr lang="en-US" dirty="0"/>
              <a:t>3D model </a:t>
            </a:r>
            <a:r>
              <a:rPr lang="tr-TR" dirty="0" smtClean="0"/>
              <a:t>e</a:t>
            </a:r>
            <a:r>
              <a:rPr lang="en-US" dirty="0" err="1" smtClean="0"/>
              <a:t>xternal</a:t>
            </a:r>
            <a:r>
              <a:rPr lang="en-US" dirty="0" smtClean="0"/>
              <a:t> </a:t>
            </a:r>
            <a:r>
              <a:rPr lang="en-US" dirty="0"/>
              <a:t>view of heart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820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84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Atriyumlara</a:t>
            </a:r>
            <a:r>
              <a:rPr lang="tr-TR" dirty="0" smtClean="0"/>
              <a:t> kulakçık, </a:t>
            </a:r>
            <a:r>
              <a:rPr lang="tr-TR" dirty="0" err="1" smtClean="0"/>
              <a:t>ventriküllere</a:t>
            </a:r>
            <a:r>
              <a:rPr lang="tr-TR" dirty="0" smtClean="0"/>
              <a:t> karıncık denir. </a:t>
            </a:r>
          </a:p>
          <a:p>
            <a:endParaRPr lang="tr-TR" dirty="0"/>
          </a:p>
          <a:p>
            <a:r>
              <a:rPr lang="tr-TR" dirty="0" err="1" smtClean="0"/>
              <a:t>Atriyumlar</a:t>
            </a:r>
            <a:r>
              <a:rPr lang="tr-TR" dirty="0"/>
              <a:t>, </a:t>
            </a:r>
            <a:r>
              <a:rPr lang="tr-TR" dirty="0" err="1"/>
              <a:t>ventriküller</a:t>
            </a:r>
            <a:r>
              <a:rPr lang="tr-TR" dirty="0"/>
              <a:t> için zayıf bir hazırlayıcı pompa (ön-pompa) işlevi görür. </a:t>
            </a:r>
            <a:r>
              <a:rPr lang="tr-TR" dirty="0" smtClean="0"/>
              <a:t>Kanın </a:t>
            </a:r>
            <a:r>
              <a:rPr lang="tr-TR" dirty="0"/>
              <a:t>yaklaşık olarak %75’i </a:t>
            </a:r>
            <a:r>
              <a:rPr lang="tr-TR" dirty="0" err="1"/>
              <a:t>atriyumlar</a:t>
            </a:r>
            <a:r>
              <a:rPr lang="tr-TR" dirty="0"/>
              <a:t> kasılmadan önce </a:t>
            </a:r>
            <a:r>
              <a:rPr lang="tr-TR" dirty="0" err="1"/>
              <a:t>atriyumlardan</a:t>
            </a:r>
            <a:r>
              <a:rPr lang="tr-TR" dirty="0"/>
              <a:t> </a:t>
            </a:r>
            <a:r>
              <a:rPr lang="tr-TR" dirty="0" err="1"/>
              <a:t>ventriküllere</a:t>
            </a:r>
            <a:r>
              <a:rPr lang="tr-TR" dirty="0"/>
              <a:t> akar; bunu izleyen </a:t>
            </a:r>
            <a:r>
              <a:rPr lang="tr-TR" dirty="0" err="1"/>
              <a:t>atriyum</a:t>
            </a:r>
            <a:r>
              <a:rPr lang="tr-TR" dirty="0"/>
              <a:t> kasılması geriye kalan %25’lik kısmın </a:t>
            </a:r>
            <a:r>
              <a:rPr lang="tr-TR" dirty="0" err="1"/>
              <a:t>ventriküllere</a:t>
            </a:r>
            <a:r>
              <a:rPr lang="tr-TR" dirty="0"/>
              <a:t> dolmasından sorumludur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83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Sağ </a:t>
            </a:r>
            <a:r>
              <a:rPr lang="tr-TR" dirty="0" err="1"/>
              <a:t>atriyum</a:t>
            </a:r>
            <a:r>
              <a:rPr lang="tr-TR" dirty="0"/>
              <a:t> ile sağ </a:t>
            </a:r>
            <a:r>
              <a:rPr lang="tr-TR" dirty="0" err="1"/>
              <a:t>ventrikül</a:t>
            </a:r>
            <a:r>
              <a:rPr lang="tr-TR" dirty="0"/>
              <a:t> arasında </a:t>
            </a:r>
            <a:r>
              <a:rPr lang="tr-TR" dirty="0" err="1"/>
              <a:t>triküspit</a:t>
            </a:r>
            <a:r>
              <a:rPr lang="tr-TR" dirty="0"/>
              <a:t> kapak (üç adet kapakçık); sol </a:t>
            </a:r>
            <a:r>
              <a:rPr lang="tr-TR" dirty="0" err="1"/>
              <a:t>atriyum</a:t>
            </a:r>
            <a:r>
              <a:rPr lang="tr-TR" dirty="0"/>
              <a:t> ile sol </a:t>
            </a:r>
            <a:r>
              <a:rPr lang="tr-TR" dirty="0" err="1"/>
              <a:t>ventrikül</a:t>
            </a:r>
            <a:r>
              <a:rPr lang="tr-TR" dirty="0"/>
              <a:t> arasında ise mitral kapak (</a:t>
            </a:r>
            <a:r>
              <a:rPr lang="tr-TR" dirty="0" err="1"/>
              <a:t>biküspit</a:t>
            </a:r>
            <a:r>
              <a:rPr lang="tr-TR" dirty="0"/>
              <a:t> kapak; iki adet kapakçık) bulunur.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Trunkus</a:t>
            </a:r>
            <a:r>
              <a:rPr lang="tr-TR" dirty="0" smtClean="0"/>
              <a:t> </a:t>
            </a:r>
            <a:r>
              <a:rPr lang="tr-TR" dirty="0" err="1"/>
              <a:t>pulmonalis’in</a:t>
            </a:r>
            <a:r>
              <a:rPr lang="tr-TR" dirty="0"/>
              <a:t> ve </a:t>
            </a:r>
            <a:r>
              <a:rPr lang="tr-TR" dirty="0" err="1"/>
              <a:t>aortanın</a:t>
            </a:r>
            <a:r>
              <a:rPr lang="tr-TR" dirty="0"/>
              <a:t> başında üçer adet </a:t>
            </a:r>
            <a:r>
              <a:rPr lang="tr-TR" dirty="0" err="1"/>
              <a:t>semilunar</a:t>
            </a:r>
            <a:r>
              <a:rPr lang="tr-TR" dirty="0"/>
              <a:t> kapakçık vardır.</a:t>
            </a:r>
          </a:p>
        </p:txBody>
      </p:sp>
    </p:spTree>
    <p:extLst>
      <p:ext uri="{BB962C8B-B14F-4D97-AF65-F5344CB8AC3E}">
        <p14:creationId xmlns:p14="http://schemas.microsoft.com/office/powerpoint/2010/main" val="170656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tfd.com/MosbyMD/semilunar-val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0922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71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Kalbin İleti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Kalbin ileti sistemi; uyarı üreten ve uyarıyı diğer kas hücrelerine göre daha hızlı ileten özelleşmiş kalp kası hücrelerinden oluşur.</a:t>
            </a:r>
          </a:p>
          <a:p>
            <a:endParaRPr lang="tr-TR" dirty="0"/>
          </a:p>
          <a:p>
            <a:r>
              <a:rPr lang="tr-TR" dirty="0"/>
              <a:t>Bu yapılar hiyerarşik olarak organize olmuştur. Yani </a:t>
            </a:r>
            <a:r>
              <a:rPr lang="tr-TR" dirty="0" smtClean="0"/>
              <a:t>normal/sağlıklı bir kişide, daha </a:t>
            </a:r>
            <a:r>
              <a:rPr lang="tr-TR" dirty="0"/>
              <a:t>alttaki yapılar daha üstteki yapıların kontrolü altında çalışır. </a:t>
            </a:r>
          </a:p>
          <a:p>
            <a:pPr lvl="1"/>
            <a:r>
              <a:rPr lang="tr-TR" dirty="0" err="1"/>
              <a:t>Sinoatriyal</a:t>
            </a:r>
            <a:r>
              <a:rPr lang="tr-TR" dirty="0"/>
              <a:t> (SA) </a:t>
            </a:r>
            <a:r>
              <a:rPr lang="tr-TR" dirty="0" err="1"/>
              <a:t>nod</a:t>
            </a:r>
            <a:r>
              <a:rPr lang="tr-TR" dirty="0"/>
              <a:t>: V. kava </a:t>
            </a:r>
            <a:r>
              <a:rPr lang="tr-TR" dirty="0" err="1" smtClean="0"/>
              <a:t>superior’un</a:t>
            </a:r>
            <a:r>
              <a:rPr lang="tr-TR" dirty="0" smtClean="0"/>
              <a:t> </a:t>
            </a:r>
            <a:r>
              <a:rPr lang="tr-TR" dirty="0"/>
              <a:t>sağ </a:t>
            </a:r>
            <a:r>
              <a:rPr lang="tr-TR" dirty="0" err="1"/>
              <a:t>atriyuma</a:t>
            </a:r>
            <a:r>
              <a:rPr lang="tr-TR" dirty="0"/>
              <a:t> bağlandığı yerde bulunur. Sağlıklı bir </a:t>
            </a:r>
            <a:r>
              <a:rPr lang="tr-TR" dirty="0" smtClean="0"/>
              <a:t>kişide kalbin </a:t>
            </a:r>
            <a:r>
              <a:rPr lang="tr-TR" dirty="0"/>
              <a:t>ritmini </a:t>
            </a:r>
            <a:r>
              <a:rPr lang="tr-TR" dirty="0" smtClean="0"/>
              <a:t>belirler.</a:t>
            </a:r>
            <a:endParaRPr lang="tr-TR" dirty="0"/>
          </a:p>
          <a:p>
            <a:pPr lvl="1"/>
            <a:r>
              <a:rPr lang="tr-TR" dirty="0" err="1"/>
              <a:t>Atrioventriküler</a:t>
            </a:r>
            <a:r>
              <a:rPr lang="tr-TR" dirty="0"/>
              <a:t> (AV) </a:t>
            </a:r>
            <a:r>
              <a:rPr lang="tr-TR" dirty="0" err="1"/>
              <a:t>nod</a:t>
            </a:r>
            <a:r>
              <a:rPr lang="tr-TR" dirty="0" smtClean="0"/>
              <a:t>: SA </a:t>
            </a:r>
            <a:r>
              <a:rPr lang="tr-TR" dirty="0" err="1" smtClean="0"/>
              <a:t>noddan</a:t>
            </a:r>
            <a:r>
              <a:rPr lang="tr-TR" dirty="0" smtClean="0"/>
              <a:t> gelen uyarıları gecikmeli olarak His </a:t>
            </a:r>
            <a:r>
              <a:rPr lang="tr-TR" dirty="0" err="1" smtClean="0"/>
              <a:t>hüzmesine</a:t>
            </a:r>
            <a:r>
              <a:rPr lang="tr-TR" dirty="0" smtClean="0"/>
              <a:t> iletir. Bu gecikmeli iletim sayesinde </a:t>
            </a:r>
            <a:r>
              <a:rPr lang="tr-TR" dirty="0" err="1" smtClean="0"/>
              <a:t>ventriküller</a:t>
            </a:r>
            <a:r>
              <a:rPr lang="tr-TR" dirty="0" smtClean="0"/>
              <a:t> </a:t>
            </a:r>
            <a:r>
              <a:rPr lang="tr-TR" dirty="0" err="1" smtClean="0"/>
              <a:t>atriyumlar</a:t>
            </a:r>
            <a:r>
              <a:rPr lang="tr-TR" dirty="0" smtClean="0"/>
              <a:t> kasıldıktan bir süre sonra kasılmaya başlar.</a:t>
            </a:r>
            <a:endParaRPr lang="tr-TR" dirty="0"/>
          </a:p>
          <a:p>
            <a:pPr lvl="1"/>
            <a:r>
              <a:rPr lang="tr-TR" dirty="0"/>
              <a:t>His </a:t>
            </a:r>
            <a:r>
              <a:rPr lang="tr-TR" dirty="0" err="1"/>
              <a:t>hüzmesi</a:t>
            </a:r>
            <a:r>
              <a:rPr lang="tr-TR" dirty="0"/>
              <a:t>: AV </a:t>
            </a:r>
            <a:r>
              <a:rPr lang="tr-TR" dirty="0" err="1"/>
              <a:t>noddan</a:t>
            </a:r>
            <a:r>
              <a:rPr lang="tr-TR" dirty="0"/>
              <a:t> AV bandı olarak başlar, </a:t>
            </a:r>
            <a:r>
              <a:rPr lang="tr-TR" dirty="0" err="1"/>
              <a:t>atriyoventriküler</a:t>
            </a:r>
            <a:r>
              <a:rPr lang="tr-TR" dirty="0"/>
              <a:t> </a:t>
            </a:r>
            <a:r>
              <a:rPr lang="tr-TR" dirty="0" err="1"/>
              <a:t>septumu</a:t>
            </a:r>
            <a:r>
              <a:rPr lang="tr-TR" dirty="0"/>
              <a:t> geçerek, sağ ve sol dal olmak üzere iki dala ayrılır. </a:t>
            </a:r>
            <a:r>
              <a:rPr lang="tr-TR" dirty="0" err="1"/>
              <a:t>Ventriküllere</a:t>
            </a:r>
            <a:r>
              <a:rPr lang="tr-TR" dirty="0"/>
              <a:t> yayılan uçları </a:t>
            </a:r>
            <a:r>
              <a:rPr lang="tr-TR" dirty="0" err="1"/>
              <a:t>Purkinje</a:t>
            </a:r>
            <a:r>
              <a:rPr lang="tr-TR" dirty="0"/>
              <a:t> lifleri adını alır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676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1497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69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24560" cy="623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79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903</Words>
  <Application>Microsoft Office PowerPoint</Application>
  <PresentationFormat>Ekran Gösterisi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Kalbin Anatomisi ve Fizyolojisi</vt:lpstr>
      <vt:lpstr>Kalbin Yapısı</vt:lpstr>
      <vt:lpstr>PowerPoint Sunusu</vt:lpstr>
      <vt:lpstr>PowerPoint Sunusu</vt:lpstr>
      <vt:lpstr>PowerPoint Sunusu</vt:lpstr>
      <vt:lpstr>PowerPoint Sunusu</vt:lpstr>
      <vt:lpstr>Kalbin İleti Sistemi</vt:lpstr>
      <vt:lpstr>PowerPoint Sunusu</vt:lpstr>
      <vt:lpstr>PowerPoint Sunusu</vt:lpstr>
      <vt:lpstr>PowerPoint Sunusu</vt:lpstr>
      <vt:lpstr>Kalbin Koroner Arterleri</vt:lpstr>
      <vt:lpstr>PowerPoint Sunusu</vt:lpstr>
      <vt:lpstr>Kalbin Tabakaları</vt:lpstr>
      <vt:lpstr>PowerPoint Sunusu</vt:lpstr>
      <vt:lpstr>PowerPoint Sunusu</vt:lpstr>
      <vt:lpstr>Sinüs Düğümünde Uyarının Doğması</vt:lpstr>
      <vt:lpstr>PowerPoint Sunusu</vt:lpstr>
      <vt:lpstr>Uyarının Kalp Kası Hücrelerinde Yayılması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Kalbin Anatomisi ve Fizyolojisi</dc:title>
  <dc:creator>fatih</dc:creator>
  <cp:lastModifiedBy>fatih</cp:lastModifiedBy>
  <cp:revision>38</cp:revision>
  <dcterms:created xsi:type="dcterms:W3CDTF">2023-10-29T13:02:23Z</dcterms:created>
  <dcterms:modified xsi:type="dcterms:W3CDTF">2023-11-06T00:52:11Z</dcterms:modified>
</cp:coreProperties>
</file>