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72" r:id="rId14"/>
    <p:sldId id="275" r:id="rId15"/>
    <p:sldId id="268" r:id="rId16"/>
    <p:sldId id="277" r:id="rId17"/>
    <p:sldId id="269" r:id="rId18"/>
    <p:sldId id="276" r:id="rId19"/>
    <p:sldId id="279" r:id="rId20"/>
    <p:sldId id="278" r:id="rId21"/>
    <p:sldId id="280" r:id="rId22"/>
    <p:sldId id="281" r:id="rId23"/>
    <p:sldId id="282" r:id="rId24"/>
    <p:sldId id="283" r:id="rId25"/>
    <p:sldId id="284" r:id="rId26"/>
    <p:sldId id="270" r:id="rId27"/>
    <p:sldId id="274" r:id="rId2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25.6.2018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25.6.2018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25.6.2018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25.6.2018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25.6.2018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25.6.2018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25.6.2018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25.6.2018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25.6.2018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25.6.2018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25.6.2018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fld id="{D9F75050-0E15-4C5B-92B0-66D068882F1F}" type="datetimeFigureOut">
              <a:rPr lang="tr-TR" smtClean="0"/>
              <a:pPr/>
              <a:t>25.6.2018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Hem Yıkımı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Konjuge</a:t>
            </a:r>
            <a:r>
              <a:rPr lang="tr-TR" dirty="0" smtClean="0"/>
              <a:t> (direkt) </a:t>
            </a:r>
            <a:r>
              <a:rPr lang="tr-TR" dirty="0" err="1" smtClean="0"/>
              <a:t>bilirübin</a:t>
            </a:r>
            <a:r>
              <a:rPr lang="tr-TR" dirty="0" smtClean="0"/>
              <a:t>, suda kolayca çözündüğü için, karaciğer hücrelerinde çeşitli proteinlere bağlı tutulur; böylece bu </a:t>
            </a:r>
            <a:r>
              <a:rPr lang="tr-TR" dirty="0" err="1" smtClean="0"/>
              <a:t>bilirübinin</a:t>
            </a:r>
            <a:r>
              <a:rPr lang="tr-TR" dirty="0" smtClean="0"/>
              <a:t> kana geçmesi engellenir.</a:t>
            </a:r>
          </a:p>
          <a:p>
            <a:endParaRPr lang="tr-TR" dirty="0" smtClean="0"/>
          </a:p>
          <a:p>
            <a:r>
              <a:rPr lang="tr-TR" dirty="0" err="1" smtClean="0"/>
              <a:t>Konjuge</a:t>
            </a:r>
            <a:r>
              <a:rPr lang="tr-TR" dirty="0" smtClean="0"/>
              <a:t> </a:t>
            </a:r>
            <a:r>
              <a:rPr lang="tr-TR" dirty="0" err="1" smtClean="0"/>
              <a:t>bilirübin</a:t>
            </a:r>
            <a:r>
              <a:rPr lang="tr-TR" dirty="0" smtClean="0"/>
              <a:t> daha sonra aktif transport yoluyla safraya </a:t>
            </a:r>
            <a:r>
              <a:rPr lang="tr-TR" dirty="0" err="1" smtClean="0"/>
              <a:t>sekrete</a:t>
            </a:r>
            <a:r>
              <a:rPr lang="tr-TR" dirty="0" smtClean="0"/>
              <a:t> edilir ve bu yolla bağırsağa geçer.</a:t>
            </a:r>
            <a:endParaRPr lang="tr-T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600200"/>
            <a:ext cx="576064" cy="4997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3600" b="1" dirty="0" smtClean="0">
                <a:solidFill>
                  <a:srgbClr val="FF0000"/>
                </a:solidFill>
              </a:rPr>
              <a:t>Ö</a:t>
            </a:r>
          </a:p>
          <a:p>
            <a:pPr>
              <a:buNone/>
            </a:pPr>
            <a:r>
              <a:rPr lang="tr-TR" sz="3600" b="1" dirty="0" smtClean="0">
                <a:solidFill>
                  <a:srgbClr val="FF0000"/>
                </a:solidFill>
              </a:rPr>
              <a:t>N</a:t>
            </a:r>
          </a:p>
          <a:p>
            <a:pPr>
              <a:buNone/>
            </a:pPr>
            <a:r>
              <a:rPr lang="tr-TR" sz="3600" b="1" dirty="0" smtClean="0">
                <a:solidFill>
                  <a:srgbClr val="FF0000"/>
                </a:solidFill>
              </a:rPr>
              <a:t>E</a:t>
            </a:r>
          </a:p>
          <a:p>
            <a:pPr>
              <a:buNone/>
            </a:pPr>
            <a:r>
              <a:rPr lang="tr-TR" sz="3600" b="1" dirty="0" smtClean="0">
                <a:solidFill>
                  <a:srgbClr val="FF0000"/>
                </a:solidFill>
              </a:rPr>
              <a:t>M</a:t>
            </a:r>
          </a:p>
          <a:p>
            <a:pPr>
              <a:buNone/>
            </a:pPr>
            <a:r>
              <a:rPr lang="tr-TR" sz="3600" b="1" dirty="0" smtClean="0">
                <a:solidFill>
                  <a:srgbClr val="FF0000"/>
                </a:solidFill>
              </a:rPr>
              <a:t>L</a:t>
            </a:r>
          </a:p>
          <a:p>
            <a:pPr>
              <a:buNone/>
            </a:pPr>
            <a:r>
              <a:rPr lang="tr-TR" sz="3600" b="1" dirty="0" smtClean="0">
                <a:solidFill>
                  <a:srgbClr val="FF0000"/>
                </a:solidFill>
              </a:rPr>
              <a:t>İ</a:t>
            </a:r>
            <a:endParaRPr lang="tr-TR" sz="3600" b="1" dirty="0">
              <a:solidFill>
                <a:srgbClr val="FF0000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783" y="0"/>
            <a:ext cx="846921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264696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/>
              <a:t>Terminal </a:t>
            </a:r>
            <a:r>
              <a:rPr lang="tr-TR" dirty="0" err="1" smtClean="0"/>
              <a:t>ileum</a:t>
            </a:r>
            <a:r>
              <a:rPr lang="tr-TR" dirty="0" smtClean="0"/>
              <a:t> ve kalın bağırsaklardaki bakteriler, </a:t>
            </a:r>
            <a:r>
              <a:rPr lang="el-GR" dirty="0" smtClean="0"/>
              <a:t>β</a:t>
            </a:r>
            <a:r>
              <a:rPr lang="tr-TR" dirty="0" smtClean="0"/>
              <a:t>-</a:t>
            </a:r>
            <a:r>
              <a:rPr lang="tr-TR" dirty="0" err="1" smtClean="0"/>
              <a:t>glukuronidaz</a:t>
            </a:r>
            <a:r>
              <a:rPr lang="tr-TR" dirty="0" smtClean="0"/>
              <a:t> enzim aktiviteleri sayesinde, </a:t>
            </a:r>
            <a:r>
              <a:rPr lang="tr-TR" dirty="0" err="1" smtClean="0"/>
              <a:t>glukuronozil</a:t>
            </a:r>
            <a:r>
              <a:rPr lang="tr-TR" dirty="0" smtClean="0"/>
              <a:t> parçalarını </a:t>
            </a:r>
            <a:r>
              <a:rPr lang="tr-TR" dirty="0" err="1" smtClean="0"/>
              <a:t>bilirübinden</a:t>
            </a:r>
            <a:r>
              <a:rPr lang="tr-TR" dirty="0" smtClean="0"/>
              <a:t> uzaklaştırır. Bu </a:t>
            </a:r>
            <a:r>
              <a:rPr lang="tr-TR" dirty="0" err="1" smtClean="0"/>
              <a:t>bilirübin</a:t>
            </a:r>
            <a:r>
              <a:rPr lang="tr-TR" dirty="0" smtClean="0"/>
              <a:t>, yine bakteriler tarafından </a:t>
            </a:r>
            <a:r>
              <a:rPr lang="tr-TR" dirty="0" err="1" smtClean="0"/>
              <a:t>ürobilinojene</a:t>
            </a:r>
            <a:r>
              <a:rPr lang="tr-TR" dirty="0" smtClean="0"/>
              <a:t> (d-</a:t>
            </a:r>
            <a:r>
              <a:rPr lang="tr-TR" dirty="0" err="1" smtClean="0"/>
              <a:t>ürobilinojen</a:t>
            </a:r>
            <a:r>
              <a:rPr lang="tr-TR" dirty="0" smtClean="0"/>
              <a:t>) indirgenir. d-</a:t>
            </a:r>
            <a:r>
              <a:rPr lang="tr-TR" dirty="0" err="1" smtClean="0"/>
              <a:t>ürobilinojen</a:t>
            </a:r>
            <a:r>
              <a:rPr lang="tr-TR" dirty="0" smtClean="0"/>
              <a:t> indirgenmeye devam ederse, önce </a:t>
            </a:r>
            <a:r>
              <a:rPr lang="tr-TR" dirty="0" err="1" smtClean="0"/>
              <a:t>mezobilirübinojene</a:t>
            </a:r>
            <a:r>
              <a:rPr lang="tr-TR" dirty="0" smtClean="0"/>
              <a:t> (i-</a:t>
            </a:r>
            <a:r>
              <a:rPr lang="tr-TR" dirty="0" err="1" smtClean="0"/>
              <a:t>ürobilinojene</a:t>
            </a:r>
            <a:r>
              <a:rPr lang="tr-TR" dirty="0" smtClean="0"/>
              <a:t>), ardından </a:t>
            </a:r>
            <a:r>
              <a:rPr lang="tr-TR" dirty="0" err="1" smtClean="0"/>
              <a:t>sterkobilinojene</a:t>
            </a:r>
            <a:r>
              <a:rPr lang="tr-TR" dirty="0" smtClean="0"/>
              <a:t> (l-</a:t>
            </a:r>
            <a:r>
              <a:rPr lang="tr-TR" dirty="0" err="1" smtClean="0"/>
              <a:t>ürobilinojene</a:t>
            </a:r>
            <a:r>
              <a:rPr lang="tr-TR" dirty="0" smtClean="0"/>
              <a:t>) dönüşür. Bunların tamamı </a:t>
            </a:r>
            <a:r>
              <a:rPr lang="tr-TR" dirty="0" err="1" smtClean="0"/>
              <a:t>ürobilinojenler</a:t>
            </a:r>
            <a:r>
              <a:rPr lang="tr-TR" dirty="0" smtClean="0"/>
              <a:t> olarak adlandırılır.</a:t>
            </a:r>
          </a:p>
          <a:p>
            <a:endParaRPr lang="tr-TR" dirty="0" smtClean="0"/>
          </a:p>
          <a:p>
            <a:r>
              <a:rPr lang="tr-TR" dirty="0" err="1" smtClean="0"/>
              <a:t>Ürobilinojenler</a:t>
            </a:r>
            <a:r>
              <a:rPr lang="tr-TR" dirty="0" smtClean="0"/>
              <a:t> renksizdir ve bunların küçük bir kısmı, terminal </a:t>
            </a:r>
            <a:r>
              <a:rPr lang="tr-TR" dirty="0" err="1" smtClean="0"/>
              <a:t>ileum</a:t>
            </a:r>
            <a:r>
              <a:rPr lang="tr-TR" dirty="0" smtClean="0"/>
              <a:t> ve kalın bağırsaklardan kana geri emilir. Emilen </a:t>
            </a:r>
            <a:r>
              <a:rPr lang="tr-TR" dirty="0" err="1" smtClean="0"/>
              <a:t>ürobilinojenlerin</a:t>
            </a:r>
            <a:r>
              <a:rPr lang="tr-TR" dirty="0" smtClean="0"/>
              <a:t> büyük bir kısmı, karaciğer tarafından </a:t>
            </a:r>
            <a:r>
              <a:rPr lang="tr-TR" dirty="0" err="1" smtClean="0"/>
              <a:t>konjuge</a:t>
            </a:r>
            <a:r>
              <a:rPr lang="tr-TR" dirty="0" smtClean="0"/>
              <a:t> </a:t>
            </a:r>
            <a:r>
              <a:rPr lang="tr-TR" dirty="0" err="1" smtClean="0"/>
              <a:t>bilirübine</a:t>
            </a:r>
            <a:r>
              <a:rPr lang="tr-TR" dirty="0" smtClean="0"/>
              <a:t> dönüştürülüp tekrar bağırsaklara atılırken (</a:t>
            </a:r>
            <a:r>
              <a:rPr lang="tr-TR" dirty="0" err="1" smtClean="0"/>
              <a:t>enterohepatik</a:t>
            </a:r>
            <a:r>
              <a:rPr lang="tr-TR" dirty="0" smtClean="0"/>
              <a:t> </a:t>
            </a:r>
            <a:r>
              <a:rPr lang="tr-TR" dirty="0" err="1" smtClean="0"/>
              <a:t>siklus</a:t>
            </a:r>
            <a:r>
              <a:rPr lang="tr-TR" dirty="0" smtClean="0"/>
              <a:t>); çok küçük bir kısmı kana geçer ve idrarla atılır.</a:t>
            </a:r>
            <a:endParaRPr lang="tr-T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404664"/>
            <a:ext cx="9144001" cy="5498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20000"/>
          </a:bodyPr>
          <a:lstStyle/>
          <a:p>
            <a:r>
              <a:rPr lang="tr-TR" dirty="0" err="1" smtClean="0"/>
              <a:t>Ürobilinojenlerin</a:t>
            </a:r>
            <a:r>
              <a:rPr lang="tr-TR" dirty="0" smtClean="0"/>
              <a:t> çoğu, kolonda okside olarak renkli </a:t>
            </a:r>
            <a:r>
              <a:rPr lang="tr-TR" dirty="0" err="1" smtClean="0"/>
              <a:t>ürobilinlere</a:t>
            </a:r>
            <a:r>
              <a:rPr lang="tr-TR" dirty="0" smtClean="0"/>
              <a:t> (d-</a:t>
            </a:r>
            <a:r>
              <a:rPr lang="tr-TR" dirty="0" err="1" smtClean="0"/>
              <a:t>ürobilin</a:t>
            </a:r>
            <a:r>
              <a:rPr lang="tr-TR" dirty="0" smtClean="0"/>
              <a:t>, i-</a:t>
            </a:r>
            <a:r>
              <a:rPr lang="tr-TR" dirty="0" err="1" smtClean="0"/>
              <a:t>ürobilin</a:t>
            </a:r>
            <a:r>
              <a:rPr lang="tr-TR" dirty="0" smtClean="0"/>
              <a:t> ve </a:t>
            </a:r>
            <a:r>
              <a:rPr lang="tr-TR" dirty="0" err="1" smtClean="0"/>
              <a:t>sterkobilin</a:t>
            </a:r>
            <a:r>
              <a:rPr lang="tr-TR" dirty="0" smtClean="0"/>
              <a:t>) dönüşür ve </a:t>
            </a:r>
            <a:r>
              <a:rPr lang="tr-TR" dirty="0" err="1" smtClean="0"/>
              <a:t>feçesle</a:t>
            </a:r>
            <a:r>
              <a:rPr lang="tr-TR" dirty="0" smtClean="0"/>
              <a:t> atılır.</a:t>
            </a:r>
          </a:p>
          <a:p>
            <a:endParaRPr lang="tr-TR" dirty="0" smtClean="0"/>
          </a:p>
          <a:p>
            <a:r>
              <a:rPr lang="tr-TR" dirty="0" err="1" smtClean="0"/>
              <a:t>Feçesin</a:t>
            </a:r>
            <a:r>
              <a:rPr lang="tr-TR" dirty="0" smtClean="0"/>
              <a:t> dışarıda renginin giderek koyulaşmasının sebebi, kalıntı </a:t>
            </a:r>
            <a:r>
              <a:rPr lang="tr-TR" dirty="0" err="1" smtClean="0"/>
              <a:t>ürobilinojenlerin</a:t>
            </a:r>
            <a:r>
              <a:rPr lang="tr-TR" dirty="0" smtClean="0"/>
              <a:t> </a:t>
            </a:r>
            <a:r>
              <a:rPr lang="tr-TR" dirty="0" err="1" smtClean="0"/>
              <a:t>ürobilinlere</a:t>
            </a:r>
            <a:r>
              <a:rPr lang="tr-TR" dirty="0" smtClean="0"/>
              <a:t> okside olmasıdır.</a:t>
            </a:r>
          </a:p>
          <a:p>
            <a:endParaRPr lang="tr-TR" dirty="0" smtClean="0"/>
          </a:p>
          <a:p>
            <a:r>
              <a:rPr lang="tr-TR" dirty="0" smtClean="0"/>
              <a:t>İdrar renginin oluşmasında da </a:t>
            </a:r>
            <a:r>
              <a:rPr lang="tr-TR" dirty="0" err="1" smtClean="0"/>
              <a:t>ürobilinlerin</a:t>
            </a:r>
            <a:r>
              <a:rPr lang="tr-TR" dirty="0" smtClean="0"/>
              <a:t> rolü vardır.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tercobilinogen urobilinogen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1" cy="51452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Bilirübinlerin</a:t>
            </a:r>
            <a:r>
              <a:rPr lang="tr-TR" dirty="0" smtClean="0"/>
              <a:t> </a:t>
            </a:r>
            <a:r>
              <a:rPr lang="tr-TR" dirty="0" err="1" smtClean="0"/>
              <a:t>Laboratuvarda</a:t>
            </a:r>
            <a:r>
              <a:rPr lang="tr-TR" dirty="0" smtClean="0"/>
              <a:t> Ölçümü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373216"/>
          </a:xfrm>
        </p:spPr>
        <p:txBody>
          <a:bodyPr>
            <a:normAutofit fontScale="70000" lnSpcReduction="20000"/>
          </a:bodyPr>
          <a:lstStyle/>
          <a:p>
            <a:r>
              <a:rPr lang="tr-TR" dirty="0" smtClean="0"/>
              <a:t>Serumda </a:t>
            </a:r>
            <a:r>
              <a:rPr lang="tr-TR" dirty="0" err="1" smtClean="0"/>
              <a:t>bilirübinler</a:t>
            </a:r>
            <a:r>
              <a:rPr lang="tr-TR" dirty="0" smtClean="0"/>
              <a:t>, </a:t>
            </a:r>
            <a:r>
              <a:rPr lang="tr-TR" dirty="0" err="1" smtClean="0"/>
              <a:t>diazotize</a:t>
            </a:r>
            <a:r>
              <a:rPr lang="tr-TR" dirty="0" smtClean="0"/>
              <a:t> </a:t>
            </a:r>
            <a:r>
              <a:rPr lang="tr-TR" dirty="0" err="1" smtClean="0"/>
              <a:t>sulfanilik</a:t>
            </a:r>
            <a:r>
              <a:rPr lang="tr-TR" dirty="0" smtClean="0"/>
              <a:t> asitle reaksiyona girerek kırmızımsı-mor renkli bir kompleks oluşturur. Bunun </a:t>
            </a:r>
            <a:r>
              <a:rPr lang="tr-TR" dirty="0" err="1" smtClean="0"/>
              <a:t>spektrofotometrik</a:t>
            </a:r>
            <a:r>
              <a:rPr lang="tr-TR" dirty="0" smtClean="0"/>
              <a:t> olarak ölçülmesi ile serum </a:t>
            </a:r>
            <a:r>
              <a:rPr lang="tr-TR" dirty="0" err="1" smtClean="0"/>
              <a:t>bilirübin</a:t>
            </a:r>
            <a:r>
              <a:rPr lang="tr-TR" dirty="0" smtClean="0"/>
              <a:t> konsantrasyonları belirlenebilir.</a:t>
            </a:r>
          </a:p>
          <a:p>
            <a:endParaRPr lang="tr-TR" dirty="0" smtClean="0"/>
          </a:p>
          <a:p>
            <a:r>
              <a:rPr lang="tr-TR" dirty="0" smtClean="0"/>
              <a:t>Eğer reaksiyon ortamına </a:t>
            </a:r>
            <a:r>
              <a:rPr lang="tr-TR" dirty="0" err="1" smtClean="0"/>
              <a:t>metanol</a:t>
            </a:r>
            <a:r>
              <a:rPr lang="tr-TR" dirty="0" smtClean="0"/>
              <a:t> katılmazsa </a:t>
            </a:r>
            <a:r>
              <a:rPr lang="tr-TR" dirty="0" err="1" smtClean="0"/>
              <a:t>konjuge</a:t>
            </a:r>
            <a:r>
              <a:rPr lang="tr-TR" dirty="0" smtClean="0"/>
              <a:t> </a:t>
            </a:r>
            <a:r>
              <a:rPr lang="tr-TR" dirty="0" err="1" smtClean="0"/>
              <a:t>bilirübin</a:t>
            </a:r>
            <a:r>
              <a:rPr lang="tr-TR" dirty="0" smtClean="0"/>
              <a:t> ölçülmüş olur.</a:t>
            </a:r>
          </a:p>
          <a:p>
            <a:endParaRPr lang="tr-TR" dirty="0" smtClean="0"/>
          </a:p>
          <a:p>
            <a:r>
              <a:rPr lang="tr-TR" dirty="0" smtClean="0"/>
              <a:t>Eğer reaksiyon ortamına </a:t>
            </a:r>
            <a:r>
              <a:rPr lang="tr-TR" dirty="0" err="1" smtClean="0"/>
              <a:t>metanol</a:t>
            </a:r>
            <a:r>
              <a:rPr lang="tr-TR" dirty="0" smtClean="0"/>
              <a:t> ilave edilirse, bu durumda hem </a:t>
            </a:r>
            <a:r>
              <a:rPr lang="tr-TR" dirty="0" err="1" smtClean="0"/>
              <a:t>konjuge</a:t>
            </a:r>
            <a:r>
              <a:rPr lang="tr-TR" dirty="0" smtClean="0"/>
              <a:t> hem de </a:t>
            </a:r>
            <a:r>
              <a:rPr lang="tr-TR" dirty="0" err="1" smtClean="0"/>
              <a:t>unkonjuge</a:t>
            </a:r>
            <a:r>
              <a:rPr lang="tr-TR" dirty="0" smtClean="0"/>
              <a:t> </a:t>
            </a:r>
            <a:r>
              <a:rPr lang="tr-TR" dirty="0" err="1" smtClean="0"/>
              <a:t>bilirübin</a:t>
            </a:r>
            <a:r>
              <a:rPr lang="tr-TR" dirty="0" smtClean="0"/>
              <a:t> ölçülmüş olur (total </a:t>
            </a:r>
            <a:r>
              <a:rPr lang="tr-TR" dirty="0" err="1" smtClean="0"/>
              <a:t>bilirübin</a:t>
            </a:r>
            <a:r>
              <a:rPr lang="tr-TR" dirty="0" smtClean="0"/>
              <a:t>).</a:t>
            </a:r>
          </a:p>
          <a:p>
            <a:endParaRPr lang="tr-TR" dirty="0" smtClean="0"/>
          </a:p>
          <a:p>
            <a:r>
              <a:rPr lang="tr-TR" dirty="0" smtClean="0"/>
              <a:t>İki ölçüm arasındaki fark, </a:t>
            </a:r>
            <a:r>
              <a:rPr lang="tr-TR" dirty="0" err="1" smtClean="0"/>
              <a:t>unkonjuge</a:t>
            </a:r>
            <a:r>
              <a:rPr lang="tr-TR" dirty="0" smtClean="0"/>
              <a:t> </a:t>
            </a:r>
            <a:r>
              <a:rPr lang="tr-TR" dirty="0" err="1" smtClean="0"/>
              <a:t>bilirübini</a:t>
            </a:r>
            <a:r>
              <a:rPr lang="tr-TR" dirty="0" smtClean="0"/>
              <a:t> verecektir (</a:t>
            </a:r>
            <a:r>
              <a:rPr lang="tr-TR" dirty="0" err="1" smtClean="0"/>
              <a:t>unkonjuge</a:t>
            </a:r>
            <a:r>
              <a:rPr lang="tr-TR" dirty="0" smtClean="0"/>
              <a:t> = total – </a:t>
            </a:r>
            <a:r>
              <a:rPr lang="tr-TR" dirty="0" err="1" smtClean="0"/>
              <a:t>konjuge</a:t>
            </a:r>
            <a:r>
              <a:rPr lang="tr-TR" dirty="0" smtClean="0"/>
              <a:t>).</a:t>
            </a:r>
          </a:p>
          <a:p>
            <a:endParaRPr lang="tr-TR" dirty="0" smtClean="0"/>
          </a:p>
          <a:p>
            <a:r>
              <a:rPr lang="tr-TR" dirty="0" smtClean="0"/>
              <a:t>Direkt ölçülebildiği için </a:t>
            </a:r>
            <a:r>
              <a:rPr lang="tr-TR" dirty="0" err="1" smtClean="0"/>
              <a:t>konjuge</a:t>
            </a:r>
            <a:r>
              <a:rPr lang="tr-TR" dirty="0" smtClean="0"/>
              <a:t> </a:t>
            </a:r>
            <a:r>
              <a:rPr lang="tr-TR" dirty="0" err="1" smtClean="0"/>
              <a:t>bilirübine</a:t>
            </a:r>
            <a:r>
              <a:rPr lang="tr-TR" dirty="0" smtClean="0"/>
              <a:t> direkt </a:t>
            </a:r>
            <a:r>
              <a:rPr lang="tr-TR" dirty="0" err="1" smtClean="0"/>
              <a:t>bilirübin</a:t>
            </a:r>
            <a:r>
              <a:rPr lang="tr-TR" dirty="0" smtClean="0"/>
              <a:t> denmiştir.</a:t>
            </a:r>
            <a:endParaRPr lang="tr-T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SARILIK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Serum total </a:t>
            </a:r>
            <a:r>
              <a:rPr lang="tr-TR" dirty="0" err="1" smtClean="0"/>
              <a:t>bilirübin</a:t>
            </a:r>
            <a:r>
              <a:rPr lang="tr-TR" dirty="0" smtClean="0"/>
              <a:t> konsantrasyonunun yükselmesine (&gt;1.3 mg/</a:t>
            </a:r>
            <a:r>
              <a:rPr lang="tr-TR" dirty="0" err="1" smtClean="0"/>
              <a:t>dL</a:t>
            </a:r>
            <a:r>
              <a:rPr lang="tr-TR" dirty="0" smtClean="0"/>
              <a:t>) </a:t>
            </a:r>
            <a:r>
              <a:rPr lang="tr-TR" dirty="0" err="1" smtClean="0"/>
              <a:t>hiperbilirübinemi</a:t>
            </a:r>
            <a:r>
              <a:rPr lang="tr-TR" dirty="0" smtClean="0"/>
              <a:t> denir.</a:t>
            </a:r>
          </a:p>
          <a:p>
            <a:endParaRPr lang="tr-TR" b="1" dirty="0" smtClean="0"/>
          </a:p>
          <a:p>
            <a:r>
              <a:rPr lang="tr-TR" dirty="0" smtClean="0"/>
              <a:t>Serum total </a:t>
            </a:r>
            <a:r>
              <a:rPr lang="tr-TR" dirty="0" err="1" smtClean="0"/>
              <a:t>bilirübin</a:t>
            </a:r>
            <a:r>
              <a:rPr lang="tr-TR" dirty="0" smtClean="0"/>
              <a:t> konsantrasyonu 2-3 mg/</a:t>
            </a:r>
            <a:r>
              <a:rPr lang="tr-TR" dirty="0" err="1" smtClean="0"/>
              <a:t>dL’yi</a:t>
            </a:r>
            <a:r>
              <a:rPr lang="tr-TR" dirty="0" smtClean="0"/>
              <a:t> aştığında, deri ve </a:t>
            </a:r>
            <a:r>
              <a:rPr lang="tr-TR" dirty="0" err="1" smtClean="0"/>
              <a:t>skleralardaki</a:t>
            </a:r>
            <a:r>
              <a:rPr lang="tr-TR" dirty="0" smtClean="0"/>
              <a:t> renk değişimi nedeniyle bu yükseliş dışarıdan anlaşılabilecek hale gelir. Bu klinik tabloya sarılık (</a:t>
            </a:r>
            <a:r>
              <a:rPr lang="tr-TR" dirty="0" err="1" smtClean="0"/>
              <a:t>ikter</a:t>
            </a:r>
            <a:r>
              <a:rPr lang="tr-TR" dirty="0" smtClean="0"/>
              <a:t>) adı verilir. Sarılık eşiği, hastadan hastaya değişiklik gösterebilir.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Hiperbilirübinemiye</a:t>
            </a:r>
            <a:r>
              <a:rPr lang="tr-TR" dirty="0" smtClean="0"/>
              <a:t> bağlı </a:t>
            </a:r>
            <a:r>
              <a:rPr lang="tr-TR" dirty="0" err="1" smtClean="0"/>
              <a:t>ensefalopati</a:t>
            </a:r>
            <a:r>
              <a:rPr lang="tr-TR" dirty="0" smtClean="0"/>
              <a:t> tablosuna </a:t>
            </a:r>
            <a:r>
              <a:rPr lang="tr-TR" dirty="0" err="1" smtClean="0"/>
              <a:t>kernikterus</a:t>
            </a:r>
            <a:r>
              <a:rPr lang="tr-TR" dirty="0" smtClean="0"/>
              <a:t> denir. Sadece </a:t>
            </a:r>
            <a:r>
              <a:rPr lang="tr-TR" dirty="0" err="1" smtClean="0"/>
              <a:t>indirekt</a:t>
            </a:r>
            <a:r>
              <a:rPr lang="tr-TR" dirty="0" smtClean="0"/>
              <a:t> </a:t>
            </a:r>
            <a:r>
              <a:rPr lang="tr-TR" dirty="0" err="1" smtClean="0"/>
              <a:t>bilirübin</a:t>
            </a:r>
            <a:r>
              <a:rPr lang="tr-TR" dirty="0" smtClean="0"/>
              <a:t> kan-beyin bariyerini aşıp </a:t>
            </a:r>
            <a:r>
              <a:rPr lang="tr-TR" dirty="0" err="1" smtClean="0"/>
              <a:t>ensefalopatiye</a:t>
            </a:r>
            <a:r>
              <a:rPr lang="tr-TR" dirty="0" smtClean="0"/>
              <a:t> yol açabilir.</a:t>
            </a:r>
          </a:p>
          <a:p>
            <a:endParaRPr lang="tr-TR" dirty="0" smtClean="0"/>
          </a:p>
          <a:p>
            <a:r>
              <a:rPr lang="tr-TR" dirty="0" smtClean="0"/>
              <a:t>Suda çözünebildiğinden dolayı, sadece direkt </a:t>
            </a:r>
            <a:r>
              <a:rPr lang="tr-TR" dirty="0" err="1" smtClean="0"/>
              <a:t>bilirübin</a:t>
            </a:r>
            <a:r>
              <a:rPr lang="tr-TR" dirty="0" smtClean="0"/>
              <a:t> idrarda görülebilir.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smtClean="0"/>
              <a:t>Eritrositlerin dolaşımdaki ömürleri yaklaşık 120 gündür. Yaşlanan eritrositler; dalak (başlıca yıkım yeri), karaciğer ve kemik iliği </a:t>
            </a:r>
            <a:r>
              <a:rPr lang="tr-TR" dirty="0" err="1" smtClean="0"/>
              <a:t>makrofajları</a:t>
            </a:r>
            <a:r>
              <a:rPr lang="tr-TR" dirty="0" smtClean="0"/>
              <a:t> tarafından fagosite edilerek dolaşımdan uzaklaştırılır.</a:t>
            </a:r>
          </a:p>
          <a:p>
            <a:endParaRPr lang="tr-TR" dirty="0" smtClean="0"/>
          </a:p>
          <a:p>
            <a:r>
              <a:rPr lang="tr-TR" dirty="0" smtClean="0"/>
              <a:t>Normal erişkin bir insanda, her gün yaklaşık olarak 200 milyar eritrosit ve 6 gram kadar hemoglobin yıkılır.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3096344"/>
          </a:xfrm>
        </p:spPr>
        <p:txBody>
          <a:bodyPr>
            <a:normAutofit fontScale="70000" lnSpcReduction="20000"/>
          </a:bodyPr>
          <a:lstStyle/>
          <a:p>
            <a:r>
              <a:rPr lang="tr-TR" dirty="0" smtClean="0"/>
              <a:t>Sarılığa yol açan sebepler, ya </a:t>
            </a:r>
            <a:r>
              <a:rPr lang="tr-TR" dirty="0" err="1" smtClean="0"/>
              <a:t>unkonjuge</a:t>
            </a:r>
            <a:r>
              <a:rPr lang="tr-TR" dirty="0" smtClean="0"/>
              <a:t> ya da </a:t>
            </a:r>
            <a:r>
              <a:rPr lang="tr-TR" dirty="0" err="1" smtClean="0"/>
              <a:t>konjuge</a:t>
            </a:r>
            <a:r>
              <a:rPr lang="tr-TR" dirty="0" smtClean="0"/>
              <a:t> </a:t>
            </a:r>
            <a:r>
              <a:rPr lang="tr-TR" dirty="0" err="1" smtClean="0"/>
              <a:t>bilirübin</a:t>
            </a:r>
            <a:r>
              <a:rPr lang="tr-TR" dirty="0" smtClean="0"/>
              <a:t> artışına yol açabilir. İzole </a:t>
            </a:r>
            <a:r>
              <a:rPr lang="tr-TR" dirty="0" err="1" smtClean="0"/>
              <a:t>indirekt</a:t>
            </a:r>
            <a:r>
              <a:rPr lang="tr-TR" dirty="0" smtClean="0"/>
              <a:t> </a:t>
            </a:r>
            <a:r>
              <a:rPr lang="tr-TR" dirty="0" err="1" smtClean="0"/>
              <a:t>bilirübin</a:t>
            </a:r>
            <a:r>
              <a:rPr lang="tr-TR" dirty="0" smtClean="0"/>
              <a:t> yüksekliği (</a:t>
            </a:r>
            <a:r>
              <a:rPr lang="tr-TR" dirty="0" err="1" smtClean="0"/>
              <a:t>indirekt</a:t>
            </a:r>
            <a:r>
              <a:rPr lang="tr-TR" dirty="0" smtClean="0"/>
              <a:t> </a:t>
            </a:r>
            <a:r>
              <a:rPr lang="tr-TR" dirty="0" err="1" smtClean="0"/>
              <a:t>bilirübinin</a:t>
            </a:r>
            <a:r>
              <a:rPr lang="tr-TR" dirty="0" smtClean="0"/>
              <a:t>, total </a:t>
            </a:r>
            <a:r>
              <a:rPr lang="tr-TR" dirty="0" err="1" smtClean="0"/>
              <a:t>bilirübinin</a:t>
            </a:r>
            <a:r>
              <a:rPr lang="tr-TR" dirty="0" smtClean="0"/>
              <a:t> %85’inden fazla olması), artmış üretime veya karaciğere </a:t>
            </a:r>
            <a:r>
              <a:rPr lang="tr-TR" dirty="0" err="1" smtClean="0"/>
              <a:t>uptake</a:t>
            </a:r>
            <a:r>
              <a:rPr lang="tr-TR" dirty="0" smtClean="0"/>
              <a:t> (alım) veya karaciğerde </a:t>
            </a:r>
            <a:r>
              <a:rPr lang="tr-TR" dirty="0" err="1" smtClean="0"/>
              <a:t>konjugasyon</a:t>
            </a:r>
            <a:r>
              <a:rPr lang="tr-TR" dirty="0" smtClean="0"/>
              <a:t> basamaklarındaki bir </a:t>
            </a:r>
            <a:r>
              <a:rPr lang="tr-TR" dirty="0" err="1" smtClean="0"/>
              <a:t>defekte</a:t>
            </a:r>
            <a:r>
              <a:rPr lang="tr-TR" dirty="0" smtClean="0"/>
              <a:t> işaret eder. Direkt </a:t>
            </a:r>
            <a:r>
              <a:rPr lang="tr-TR" dirty="0" err="1" smtClean="0"/>
              <a:t>bilirübin</a:t>
            </a:r>
            <a:r>
              <a:rPr lang="tr-TR" dirty="0" smtClean="0"/>
              <a:t> yüksekliği (total </a:t>
            </a:r>
            <a:r>
              <a:rPr lang="tr-TR" dirty="0" err="1" smtClean="0"/>
              <a:t>bilirübinin</a:t>
            </a:r>
            <a:r>
              <a:rPr lang="tr-TR" dirty="0" smtClean="0"/>
              <a:t> yarısından fazlasını direkt </a:t>
            </a:r>
            <a:r>
              <a:rPr lang="tr-TR" dirty="0" err="1" smtClean="0"/>
              <a:t>bilirübinin</a:t>
            </a:r>
            <a:r>
              <a:rPr lang="tr-TR" dirty="0" smtClean="0"/>
              <a:t> oluşturması), safra yolu tıkanıklığına veya karaciğer </a:t>
            </a:r>
            <a:r>
              <a:rPr lang="tr-TR" dirty="0" err="1" smtClean="0"/>
              <a:t>parankim</a:t>
            </a:r>
            <a:r>
              <a:rPr lang="tr-TR" dirty="0" smtClean="0"/>
              <a:t> hasarına işaret eder; bu durumda, idrara geçen direkt </a:t>
            </a:r>
            <a:r>
              <a:rPr lang="tr-TR" dirty="0" err="1" smtClean="0"/>
              <a:t>bilirübin</a:t>
            </a:r>
            <a:r>
              <a:rPr lang="tr-TR" dirty="0" smtClean="0"/>
              <a:t> nedeniyle idrar çay renginde olur, dışkı rengi ise açılır. 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0" y="3504640"/>
          <a:ext cx="9144000" cy="3523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530464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err="1" smtClean="0"/>
                        <a:t>Unkonjuge</a:t>
                      </a:r>
                      <a:r>
                        <a:rPr lang="tr-TR" sz="2000" dirty="0" smtClean="0"/>
                        <a:t> (</a:t>
                      </a:r>
                      <a:r>
                        <a:rPr lang="tr-TR" sz="2000" dirty="0" err="1" smtClean="0"/>
                        <a:t>İndirekt</a:t>
                      </a:r>
                      <a:r>
                        <a:rPr lang="tr-TR" sz="2000" dirty="0" smtClean="0"/>
                        <a:t>)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err="1" smtClean="0"/>
                        <a:t>Konjuge</a:t>
                      </a:r>
                      <a:r>
                        <a:rPr lang="tr-TR" sz="2000" dirty="0" smtClean="0"/>
                        <a:t> (Direkt)</a:t>
                      </a:r>
                      <a:endParaRPr lang="tr-TR" sz="2000" dirty="0"/>
                    </a:p>
                  </a:txBody>
                  <a:tcPr/>
                </a:tc>
              </a:tr>
              <a:tr h="632663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err="1" smtClean="0"/>
                        <a:t>Hemolitik</a:t>
                      </a:r>
                      <a:r>
                        <a:rPr lang="tr-TR" sz="2000" baseline="0" dirty="0" smtClean="0"/>
                        <a:t> Anemiler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Safra Yolu Obstrüksiyonu (safra taşı, pankreas</a:t>
                      </a:r>
                      <a:r>
                        <a:rPr lang="tr-TR" sz="2000" baseline="0" dirty="0" smtClean="0"/>
                        <a:t> başı tümörü)</a:t>
                      </a:r>
                      <a:endParaRPr lang="tr-TR" sz="2000" dirty="0"/>
                    </a:p>
                  </a:txBody>
                  <a:tcPr/>
                </a:tc>
              </a:tr>
              <a:tr h="530464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err="1" smtClean="0"/>
                        <a:t>Yenidoğanın</a:t>
                      </a:r>
                      <a:r>
                        <a:rPr lang="tr-TR" sz="2000" dirty="0" smtClean="0"/>
                        <a:t> Fizyolojik Sarılığı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err="1" smtClean="0"/>
                        <a:t>D</a:t>
                      </a:r>
                      <a:r>
                        <a:rPr lang="tr-TR" sz="2000" dirty="0" err="1" smtClean="0"/>
                        <a:t>ubin</a:t>
                      </a:r>
                      <a:r>
                        <a:rPr lang="tr-TR" sz="2000" dirty="0" smtClean="0"/>
                        <a:t>-Johnson Sendromu</a:t>
                      </a:r>
                      <a:endParaRPr lang="tr-TR" sz="2000" dirty="0"/>
                    </a:p>
                  </a:txBody>
                  <a:tcPr/>
                </a:tc>
              </a:tr>
              <a:tr h="530464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err="1" smtClean="0"/>
                        <a:t>Crigler</a:t>
                      </a:r>
                      <a:r>
                        <a:rPr lang="tr-TR" sz="2000" dirty="0" smtClean="0"/>
                        <a:t>-</a:t>
                      </a:r>
                      <a:r>
                        <a:rPr lang="tr-TR" sz="2000" dirty="0" err="1" smtClean="0"/>
                        <a:t>Najjar</a:t>
                      </a:r>
                      <a:r>
                        <a:rPr lang="tr-TR" sz="2000" dirty="0" smtClean="0"/>
                        <a:t> Sendromu (Tip I ve Tip II)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R</a:t>
                      </a:r>
                      <a:r>
                        <a:rPr lang="tr-TR" sz="2000" dirty="0" smtClean="0"/>
                        <a:t>otor Sendromu</a:t>
                      </a:r>
                      <a:endParaRPr lang="tr-TR" sz="2000" dirty="0"/>
                    </a:p>
                  </a:txBody>
                  <a:tcPr/>
                </a:tc>
              </a:tr>
              <a:tr h="530464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err="1" smtClean="0"/>
                        <a:t>Gilbert</a:t>
                      </a:r>
                      <a:r>
                        <a:rPr lang="tr-TR" sz="2000" dirty="0" smtClean="0"/>
                        <a:t> Sendromu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Hepatitler</a:t>
                      </a:r>
                      <a:endParaRPr lang="tr-TR" sz="2000" dirty="0"/>
                    </a:p>
                  </a:txBody>
                  <a:tcPr/>
                </a:tc>
              </a:tr>
              <a:tr h="530464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err="1" smtClean="0"/>
                        <a:t>Toksik</a:t>
                      </a:r>
                      <a:r>
                        <a:rPr lang="tr-TR" sz="2000" dirty="0" smtClean="0"/>
                        <a:t> </a:t>
                      </a:r>
                      <a:r>
                        <a:rPr lang="tr-TR" sz="2000" dirty="0" err="1" smtClean="0"/>
                        <a:t>Hiperbilirübinemiler</a:t>
                      </a:r>
                      <a:r>
                        <a:rPr lang="tr-TR" sz="2000" dirty="0" smtClean="0"/>
                        <a:t> </a:t>
                      </a:r>
                    </a:p>
                    <a:p>
                      <a:pPr algn="ctr"/>
                      <a:r>
                        <a:rPr lang="tr-TR" sz="2000" dirty="0" smtClean="0"/>
                        <a:t>(</a:t>
                      </a:r>
                      <a:r>
                        <a:rPr lang="tr-TR" sz="2000" dirty="0" err="1" smtClean="0"/>
                        <a:t>bilirübin</a:t>
                      </a:r>
                      <a:r>
                        <a:rPr lang="tr-TR" sz="2000" dirty="0" smtClean="0"/>
                        <a:t> </a:t>
                      </a:r>
                      <a:r>
                        <a:rPr lang="tr-TR" sz="2000" dirty="0" err="1" smtClean="0"/>
                        <a:t>konjugasyonunu</a:t>
                      </a:r>
                      <a:r>
                        <a:rPr lang="tr-TR" sz="2000" dirty="0" smtClean="0"/>
                        <a:t> bozan</a:t>
                      </a:r>
                      <a:r>
                        <a:rPr lang="tr-TR" sz="2000" baseline="0" dirty="0" smtClean="0"/>
                        <a:t> ajanlar)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Yenidoğanın</a:t>
            </a:r>
            <a:r>
              <a:rPr lang="tr-TR" dirty="0" smtClean="0"/>
              <a:t> Fizyolojik Sarılığı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err="1" smtClean="0"/>
              <a:t>Yenidoğan</a:t>
            </a:r>
            <a:r>
              <a:rPr lang="tr-TR" dirty="0" smtClean="0"/>
              <a:t> bebeklerin hemen hepsinde </a:t>
            </a:r>
            <a:r>
              <a:rPr lang="tr-TR" dirty="0" err="1" smtClean="0"/>
              <a:t>bilirübin</a:t>
            </a:r>
            <a:r>
              <a:rPr lang="tr-TR" dirty="0" smtClean="0"/>
              <a:t> düzeyleri doğumdan itibaren yükselir ve yarısından fazlasında (yaklaşık 2/3’ünde) ilk haftada “sarılık” görülür.</a:t>
            </a:r>
          </a:p>
          <a:p>
            <a:endParaRPr lang="tr-TR" dirty="0" smtClean="0"/>
          </a:p>
          <a:p>
            <a:r>
              <a:rPr lang="tr-TR" dirty="0" smtClean="0"/>
              <a:t>Genellikle iyi huylu, geçici, fizyolojik bir durum olarak kabul edilir. Bununla birlikte, </a:t>
            </a:r>
            <a:r>
              <a:rPr lang="tr-TR" dirty="0" err="1" smtClean="0"/>
              <a:t>yenidoğanların</a:t>
            </a:r>
            <a:r>
              <a:rPr lang="tr-TR" dirty="0" smtClean="0"/>
              <a:t> az bir kısmında </a:t>
            </a:r>
            <a:r>
              <a:rPr lang="tr-TR" dirty="0" err="1" smtClean="0"/>
              <a:t>indirekt</a:t>
            </a:r>
            <a:r>
              <a:rPr lang="tr-TR" dirty="0" smtClean="0"/>
              <a:t> </a:t>
            </a:r>
            <a:r>
              <a:rPr lang="tr-TR" dirty="0" err="1" smtClean="0"/>
              <a:t>bilirübin</a:t>
            </a:r>
            <a:r>
              <a:rPr lang="tr-TR" dirty="0" smtClean="0"/>
              <a:t> düzeyleri beyin hasarı için tehlike sayılabilecek düzeylere ulaşabilir.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 smtClean="0"/>
              <a:t>Yenidoğan</a:t>
            </a:r>
            <a:r>
              <a:rPr lang="tr-TR" dirty="0" smtClean="0"/>
              <a:t> sarılığının sebepleri:</a:t>
            </a:r>
          </a:p>
          <a:p>
            <a:pPr lvl="1"/>
            <a:r>
              <a:rPr lang="tr-TR" dirty="0" smtClean="0"/>
              <a:t>Artmış </a:t>
            </a:r>
            <a:r>
              <a:rPr lang="tr-TR" dirty="0" err="1" smtClean="0"/>
              <a:t>hemoliz</a:t>
            </a:r>
            <a:r>
              <a:rPr lang="tr-TR" dirty="0" smtClean="0"/>
              <a:t>: </a:t>
            </a:r>
            <a:r>
              <a:rPr lang="tr-TR" dirty="0" err="1" smtClean="0"/>
              <a:t>Fetal</a:t>
            </a:r>
            <a:r>
              <a:rPr lang="tr-TR" dirty="0" smtClean="0"/>
              <a:t> hemoglobin içeren alyuvarların hızla yıkılarak yerine erişkin hemoglobini içeren alyuvarların sentezi</a:t>
            </a:r>
          </a:p>
          <a:p>
            <a:pPr lvl="1"/>
            <a:endParaRPr lang="tr-TR" dirty="0" smtClean="0"/>
          </a:p>
          <a:p>
            <a:pPr lvl="1"/>
            <a:r>
              <a:rPr lang="tr-TR" dirty="0" err="1" smtClean="0"/>
              <a:t>İmmatür</a:t>
            </a:r>
            <a:r>
              <a:rPr lang="tr-TR" dirty="0" smtClean="0"/>
              <a:t> </a:t>
            </a:r>
            <a:r>
              <a:rPr lang="tr-TR" dirty="0" err="1" smtClean="0"/>
              <a:t>hepatik</a:t>
            </a:r>
            <a:r>
              <a:rPr lang="tr-TR" dirty="0" smtClean="0"/>
              <a:t> sistem</a:t>
            </a:r>
          </a:p>
          <a:p>
            <a:pPr lvl="2"/>
            <a:r>
              <a:rPr lang="tr-TR" dirty="0" smtClean="0"/>
              <a:t>Düşük </a:t>
            </a:r>
            <a:r>
              <a:rPr lang="tr-TR" dirty="0" err="1" smtClean="0"/>
              <a:t>bilirübin</a:t>
            </a:r>
            <a:r>
              <a:rPr lang="tr-TR" dirty="0" smtClean="0"/>
              <a:t> </a:t>
            </a:r>
            <a:r>
              <a:rPr lang="tr-TR" dirty="0" err="1" smtClean="0"/>
              <a:t>uptake’i</a:t>
            </a:r>
            <a:endParaRPr lang="tr-TR" dirty="0" smtClean="0"/>
          </a:p>
          <a:p>
            <a:pPr lvl="2"/>
            <a:r>
              <a:rPr lang="tr-TR" dirty="0" smtClean="0"/>
              <a:t>Düşük </a:t>
            </a:r>
            <a:r>
              <a:rPr lang="tr-TR" dirty="0" err="1" smtClean="0"/>
              <a:t>bilirübin</a:t>
            </a:r>
            <a:r>
              <a:rPr lang="tr-TR" dirty="0" smtClean="0"/>
              <a:t> </a:t>
            </a:r>
            <a:r>
              <a:rPr lang="tr-TR" dirty="0" err="1" smtClean="0"/>
              <a:t>konjugasyonu</a:t>
            </a:r>
            <a:endParaRPr lang="tr-TR" dirty="0" smtClean="0"/>
          </a:p>
          <a:p>
            <a:pPr lvl="3"/>
            <a:r>
              <a:rPr lang="tr-TR" dirty="0" smtClean="0"/>
              <a:t>Düşük UDP-</a:t>
            </a:r>
            <a:r>
              <a:rPr lang="tr-TR" dirty="0" err="1" smtClean="0"/>
              <a:t>glukuronat</a:t>
            </a:r>
            <a:r>
              <a:rPr lang="tr-TR" dirty="0" smtClean="0"/>
              <a:t> sentezi</a:t>
            </a:r>
          </a:p>
          <a:p>
            <a:pPr lvl="3"/>
            <a:r>
              <a:rPr lang="tr-TR" dirty="0" smtClean="0"/>
              <a:t>Düşük UDP-</a:t>
            </a:r>
            <a:r>
              <a:rPr lang="tr-TR" dirty="0" err="1" smtClean="0"/>
              <a:t>glukuronozil</a:t>
            </a:r>
            <a:r>
              <a:rPr lang="tr-TR" dirty="0" smtClean="0"/>
              <a:t> </a:t>
            </a:r>
            <a:r>
              <a:rPr lang="tr-TR" dirty="0" err="1" smtClean="0"/>
              <a:t>transferaz</a:t>
            </a:r>
            <a:r>
              <a:rPr lang="tr-TR" dirty="0" smtClean="0"/>
              <a:t> aktivitesi</a:t>
            </a:r>
          </a:p>
          <a:p>
            <a:pPr lvl="3"/>
            <a:endParaRPr lang="tr-TR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UDP-</a:t>
            </a:r>
            <a:r>
              <a:rPr lang="tr-TR" dirty="0" err="1" smtClean="0"/>
              <a:t>Glukuronozil</a:t>
            </a:r>
            <a:r>
              <a:rPr lang="tr-TR" dirty="0" smtClean="0"/>
              <a:t> </a:t>
            </a:r>
            <a:r>
              <a:rPr lang="tr-TR" dirty="0" err="1" smtClean="0"/>
              <a:t>Transferaz</a:t>
            </a:r>
            <a:r>
              <a:rPr lang="tr-TR" dirty="0" smtClean="0"/>
              <a:t> Eksiklikleri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 err="1" smtClean="0"/>
              <a:t>Bilirübin</a:t>
            </a:r>
            <a:r>
              <a:rPr lang="tr-TR" dirty="0" smtClean="0"/>
              <a:t> UDP-</a:t>
            </a:r>
            <a:r>
              <a:rPr lang="tr-TR" dirty="0" err="1" smtClean="0"/>
              <a:t>glukuronozil</a:t>
            </a:r>
            <a:r>
              <a:rPr lang="tr-TR" dirty="0" smtClean="0"/>
              <a:t> </a:t>
            </a:r>
            <a:r>
              <a:rPr lang="tr-TR" dirty="0" err="1" smtClean="0"/>
              <a:t>transferaz</a:t>
            </a:r>
            <a:r>
              <a:rPr lang="tr-TR" dirty="0" smtClean="0"/>
              <a:t> enzimini kodlayan gendeki mutasyonlara bağlı olarak bu enzimin aktivitesinin azalması ya da ortadan kalkması çeşitli sendromlara yol açar.</a:t>
            </a:r>
          </a:p>
          <a:p>
            <a:endParaRPr lang="tr-TR" dirty="0" smtClean="0"/>
          </a:p>
          <a:p>
            <a:r>
              <a:rPr lang="tr-TR" dirty="0" err="1" smtClean="0"/>
              <a:t>Gilbert</a:t>
            </a:r>
            <a:r>
              <a:rPr lang="tr-TR" dirty="0" smtClean="0"/>
              <a:t> sendromu, enzim aktivitesinin %30’u kalıncaya kadar, zararsız olarak kabul edilir.</a:t>
            </a:r>
          </a:p>
          <a:p>
            <a:endParaRPr lang="tr-TR" dirty="0" smtClean="0"/>
          </a:p>
          <a:p>
            <a:r>
              <a:rPr lang="tr-TR" dirty="0" err="1" smtClean="0"/>
              <a:t>Crigler</a:t>
            </a:r>
            <a:r>
              <a:rPr lang="tr-TR" dirty="0" smtClean="0"/>
              <a:t>-</a:t>
            </a:r>
            <a:r>
              <a:rPr lang="tr-TR" dirty="0" err="1" smtClean="0"/>
              <a:t>Najjar</a:t>
            </a:r>
            <a:r>
              <a:rPr lang="tr-TR" dirty="0" smtClean="0"/>
              <a:t> sendromunun I. tipinde, söz konusu enzimin aktivitesi yoktur. Bu nedenle şiddetli </a:t>
            </a:r>
            <a:r>
              <a:rPr lang="tr-TR" dirty="0" err="1" smtClean="0"/>
              <a:t>konjenital</a:t>
            </a:r>
            <a:r>
              <a:rPr lang="tr-TR" dirty="0" smtClean="0"/>
              <a:t> sarılık ve beyin hasarı vardır. Genellikle hayatın ilk 15 ayı içinde ölümcüldür. </a:t>
            </a:r>
            <a:r>
              <a:rPr lang="tr-TR" dirty="0" err="1" smtClean="0"/>
              <a:t>Crigler</a:t>
            </a:r>
            <a:r>
              <a:rPr lang="tr-TR" dirty="0" smtClean="0"/>
              <a:t>-</a:t>
            </a:r>
            <a:r>
              <a:rPr lang="tr-TR" dirty="0" err="1" smtClean="0"/>
              <a:t>Najjar</a:t>
            </a:r>
            <a:r>
              <a:rPr lang="tr-TR" dirty="0" smtClean="0"/>
              <a:t> sendromunun II. tipinde ise, bir miktar enzim aktivitesi vardır; bu nedenle hastalık daha iyi bir seyre sahiptir ve tip </a:t>
            </a:r>
            <a:r>
              <a:rPr lang="tr-TR" dirty="0" err="1" smtClean="0"/>
              <a:t>I’in</a:t>
            </a:r>
            <a:r>
              <a:rPr lang="tr-TR" dirty="0" smtClean="0"/>
              <a:t> aksine </a:t>
            </a:r>
            <a:r>
              <a:rPr lang="tr-TR" dirty="0" err="1" smtClean="0"/>
              <a:t>fenobarbital</a:t>
            </a:r>
            <a:r>
              <a:rPr lang="tr-TR" dirty="0" smtClean="0"/>
              <a:t> tedavisine cevap verir.</a:t>
            </a:r>
            <a:endParaRPr lang="tr-T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5400" b="1" dirty="0" err="1" smtClean="0"/>
              <a:t>D</a:t>
            </a:r>
            <a:r>
              <a:rPr lang="tr-TR" dirty="0" err="1" smtClean="0"/>
              <a:t>ubin</a:t>
            </a:r>
            <a:r>
              <a:rPr lang="tr-TR" dirty="0" smtClean="0"/>
              <a:t>-Johnson Sendromu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4000" b="1" dirty="0" smtClean="0"/>
              <a:t>D</a:t>
            </a:r>
            <a:r>
              <a:rPr lang="tr-TR" dirty="0" smtClean="0"/>
              <a:t>irekt </a:t>
            </a:r>
            <a:r>
              <a:rPr lang="tr-TR" dirty="0" err="1" smtClean="0"/>
              <a:t>bilirübin</a:t>
            </a:r>
            <a:r>
              <a:rPr lang="tr-TR" dirty="0" smtClean="0"/>
              <a:t> artışına yol açan </a:t>
            </a:r>
            <a:r>
              <a:rPr lang="tr-TR" dirty="0" err="1" smtClean="0"/>
              <a:t>otozomal</a:t>
            </a:r>
            <a:r>
              <a:rPr lang="tr-TR" dirty="0" smtClean="0"/>
              <a:t> resesif bir bozukluktur.</a:t>
            </a:r>
          </a:p>
          <a:p>
            <a:endParaRPr lang="tr-TR" dirty="0" smtClean="0"/>
          </a:p>
          <a:p>
            <a:r>
              <a:rPr lang="tr-TR" dirty="0" smtClean="0"/>
              <a:t>Direkt </a:t>
            </a:r>
            <a:r>
              <a:rPr lang="tr-TR" dirty="0" err="1" smtClean="0"/>
              <a:t>bilirübinin</a:t>
            </a:r>
            <a:r>
              <a:rPr lang="tr-TR" dirty="0" smtClean="0"/>
              <a:t> safraya </a:t>
            </a:r>
            <a:r>
              <a:rPr lang="tr-TR" dirty="0" err="1" smtClean="0"/>
              <a:t>sekresyonunu</a:t>
            </a:r>
            <a:r>
              <a:rPr lang="tr-TR" dirty="0" smtClean="0"/>
              <a:t> sağlayan proteini kodlayan gendeki mutasyonlara bağlı olarak gelişir.</a:t>
            </a:r>
            <a:endParaRPr lang="tr-T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Rotor Sendromu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Rotor Sendromu, nispeten hafif ve nadir görülen </a:t>
            </a:r>
            <a:r>
              <a:rPr lang="tr-TR" dirty="0" err="1" smtClean="0"/>
              <a:t>otozomal</a:t>
            </a:r>
            <a:r>
              <a:rPr lang="tr-TR" dirty="0" smtClean="0"/>
              <a:t> resesif bir hastalıktır.</a:t>
            </a:r>
          </a:p>
          <a:p>
            <a:endParaRPr lang="tr-TR" dirty="0" smtClean="0"/>
          </a:p>
          <a:p>
            <a:r>
              <a:rPr lang="tr-TR" dirty="0" smtClean="0"/>
              <a:t>Kana geçirilen </a:t>
            </a:r>
            <a:r>
              <a:rPr lang="tr-TR" dirty="0" err="1" smtClean="0"/>
              <a:t>konjuge</a:t>
            </a:r>
            <a:r>
              <a:rPr lang="tr-TR" dirty="0" smtClean="0"/>
              <a:t> </a:t>
            </a:r>
            <a:r>
              <a:rPr lang="tr-TR" dirty="0" err="1" smtClean="0"/>
              <a:t>bilirübinin</a:t>
            </a:r>
            <a:r>
              <a:rPr lang="tr-TR" dirty="0" smtClean="0"/>
              <a:t> karaciğer hücresine yeniden </a:t>
            </a:r>
            <a:r>
              <a:rPr lang="tr-TR" dirty="0" err="1" smtClean="0"/>
              <a:t>reabsorbe</a:t>
            </a:r>
            <a:r>
              <a:rPr lang="tr-TR" dirty="0" smtClean="0"/>
              <a:t> edilmesinden sorumlu proteinleri kodlayan genlerde mutasyon vardır. </a:t>
            </a:r>
          </a:p>
          <a:p>
            <a:endParaRPr lang="tr-TR" dirty="0" smtClean="0"/>
          </a:p>
          <a:p>
            <a:r>
              <a:rPr lang="tr-TR" dirty="0" smtClean="0"/>
              <a:t>Sarılık genellikle doğumdan kısa süre sonra veya çocukluk çağında başlar.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Diğer Yardımcı Tahliller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 fontScale="85000" lnSpcReduction="10000"/>
          </a:bodyPr>
          <a:lstStyle/>
          <a:p>
            <a:r>
              <a:rPr lang="tr-TR" dirty="0" err="1" smtClean="0"/>
              <a:t>Hepatosellüler</a:t>
            </a:r>
            <a:r>
              <a:rPr lang="tr-TR" dirty="0" smtClean="0"/>
              <a:t> hasarda, serumda AST, ALT ve LDH artar. Serum ALT düzeyleri, karaciğer hücre hasarına daha spesifiktir.</a:t>
            </a:r>
          </a:p>
          <a:p>
            <a:endParaRPr lang="tr-TR" dirty="0" smtClean="0"/>
          </a:p>
          <a:p>
            <a:r>
              <a:rPr lang="tr-TR" dirty="0" smtClean="0"/>
              <a:t>Normalde serumda AST/ALT (De </a:t>
            </a:r>
            <a:r>
              <a:rPr lang="tr-TR" dirty="0" err="1" smtClean="0"/>
              <a:t>Ritis</a:t>
            </a:r>
            <a:r>
              <a:rPr lang="tr-TR" dirty="0" smtClean="0"/>
              <a:t>) oranı 0.6-0.8’dir. Çoğu karaciğer hastalığında bu oran 1’in altında kalırken; ilaçlar, toksinler ve alkole bağlı karaciğer iltihabında 2’nin üzerine çıkar.</a:t>
            </a:r>
          </a:p>
          <a:p>
            <a:endParaRPr lang="tr-TR" dirty="0" smtClean="0"/>
          </a:p>
          <a:p>
            <a:r>
              <a:rPr lang="tr-TR" dirty="0" err="1" smtClean="0"/>
              <a:t>Kolestaz</a:t>
            </a:r>
            <a:r>
              <a:rPr lang="tr-TR" dirty="0" smtClean="0"/>
              <a:t> (safra yolu tıkanıklığı) durumunda, serum ALP ve GGT düzeyleri yükselir.  </a:t>
            </a:r>
            <a:endParaRPr lang="tr-T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0" y="-2"/>
          <a:ext cx="9144000" cy="6858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1720"/>
                <a:gridCol w="1944216"/>
                <a:gridCol w="1584176"/>
                <a:gridCol w="1735088"/>
                <a:gridCol w="1828800"/>
              </a:tblGrid>
              <a:tr h="1459160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Patolojik Durum</a:t>
                      </a:r>
                    </a:p>
                    <a:p>
                      <a:pPr algn="ctr"/>
                      <a:endParaRPr lang="tr-TR" sz="2000" dirty="0" smtClean="0"/>
                    </a:p>
                    <a:p>
                      <a:pPr algn="ctr"/>
                      <a:r>
                        <a:rPr lang="tr-TR" sz="2400" u="sng" dirty="0" smtClean="0">
                          <a:solidFill>
                            <a:srgbClr val="FF0000"/>
                          </a:solidFill>
                        </a:rPr>
                        <a:t>(TABLO ÖNEMLİ</a:t>
                      </a:r>
                      <a:r>
                        <a:rPr lang="tr-TR" sz="200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tr-TR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Serum </a:t>
                      </a:r>
                      <a:r>
                        <a:rPr lang="tr-TR" sz="2000" dirty="0" err="1" smtClean="0"/>
                        <a:t>Bilirübinleri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İdrarda </a:t>
                      </a:r>
                      <a:r>
                        <a:rPr lang="tr-TR" sz="2000" dirty="0" err="1" smtClean="0"/>
                        <a:t>Ürobilinojen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İdrarda </a:t>
                      </a:r>
                      <a:r>
                        <a:rPr lang="tr-TR" sz="2000" dirty="0" err="1" smtClean="0"/>
                        <a:t>Bilirübin</a:t>
                      </a:r>
                      <a:r>
                        <a:rPr lang="tr-TR" sz="2000" dirty="0" smtClean="0"/>
                        <a:t> (Direkt)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err="1" smtClean="0"/>
                        <a:t>Fekal</a:t>
                      </a:r>
                      <a:r>
                        <a:rPr lang="tr-TR" sz="2000" dirty="0" smtClean="0"/>
                        <a:t> </a:t>
                      </a:r>
                      <a:r>
                        <a:rPr lang="tr-TR" sz="2000" dirty="0" err="1" smtClean="0"/>
                        <a:t>Ürobilinojen</a:t>
                      </a:r>
                      <a:endParaRPr lang="tr-TR" sz="2000" dirty="0"/>
                    </a:p>
                  </a:txBody>
                  <a:tcPr/>
                </a:tc>
              </a:tr>
              <a:tr h="1908760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Normal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Direkt:</a:t>
                      </a:r>
                      <a:r>
                        <a:rPr lang="tr-TR" sz="2000" baseline="0" dirty="0" smtClean="0"/>
                        <a:t> 0.1-0.4 mg/</a:t>
                      </a:r>
                      <a:r>
                        <a:rPr lang="tr-TR" sz="2000" baseline="0" dirty="0" err="1" smtClean="0"/>
                        <a:t>dL</a:t>
                      </a:r>
                      <a:endParaRPr lang="tr-TR" sz="2000" baseline="0" dirty="0" smtClean="0"/>
                    </a:p>
                    <a:p>
                      <a:pPr algn="ctr"/>
                      <a:r>
                        <a:rPr lang="tr-TR" sz="2000" baseline="0" dirty="0" err="1" smtClean="0"/>
                        <a:t>İndirekt</a:t>
                      </a:r>
                      <a:r>
                        <a:rPr lang="tr-TR" sz="2000" baseline="0" dirty="0" smtClean="0"/>
                        <a:t>: 0.2-0.7 mg/</a:t>
                      </a:r>
                      <a:r>
                        <a:rPr lang="tr-TR" sz="2000" baseline="0" dirty="0" err="1" smtClean="0"/>
                        <a:t>dL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0-4 mg/gün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Belirlenemez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40-280 mg/gün</a:t>
                      </a:r>
                      <a:endParaRPr lang="tr-TR" sz="2000" dirty="0"/>
                    </a:p>
                  </a:txBody>
                  <a:tcPr/>
                </a:tc>
              </a:tr>
              <a:tr h="1163361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err="1" smtClean="0"/>
                        <a:t>Hemolitik</a:t>
                      </a:r>
                      <a:r>
                        <a:rPr lang="tr-TR" sz="2000" dirty="0" smtClean="0"/>
                        <a:t> anemi</a:t>
                      </a:r>
                    </a:p>
                    <a:p>
                      <a:pPr algn="ctr"/>
                      <a:r>
                        <a:rPr lang="tr-TR" sz="2000" dirty="0" smtClean="0"/>
                        <a:t>(</a:t>
                      </a:r>
                      <a:r>
                        <a:rPr lang="tr-TR" sz="2000" dirty="0" err="1" smtClean="0"/>
                        <a:t>Prehepatik</a:t>
                      </a:r>
                      <a:r>
                        <a:rPr lang="tr-TR" sz="2000" baseline="0" dirty="0" smtClean="0"/>
                        <a:t> </a:t>
                      </a:r>
                      <a:r>
                        <a:rPr lang="tr-TR" sz="2000" dirty="0" smtClean="0"/>
                        <a:t>sebep)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err="1" smtClean="0"/>
                        <a:t>İndirekt</a:t>
                      </a:r>
                      <a:r>
                        <a:rPr lang="tr-TR" sz="2000" dirty="0" smtClean="0"/>
                        <a:t> ↑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Artar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/>
                        <a:t>Belirlenemez</a:t>
                      </a:r>
                    </a:p>
                    <a:p>
                      <a:pPr algn="ctr"/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/>
                        <a:t>Artar</a:t>
                      </a:r>
                    </a:p>
                    <a:p>
                      <a:pPr algn="ctr"/>
                      <a:endParaRPr lang="tr-TR" sz="2000" dirty="0"/>
                    </a:p>
                  </a:txBody>
                  <a:tcPr/>
                </a:tc>
              </a:tr>
              <a:tr h="1163361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Hepatit</a:t>
                      </a:r>
                      <a:r>
                        <a:rPr lang="tr-TR" sz="2000" baseline="0" dirty="0" smtClean="0"/>
                        <a:t> </a:t>
                      </a:r>
                    </a:p>
                    <a:p>
                      <a:pPr algn="ctr"/>
                      <a:r>
                        <a:rPr lang="tr-TR" sz="2000" baseline="0" dirty="0" smtClean="0"/>
                        <a:t>(</a:t>
                      </a:r>
                      <a:r>
                        <a:rPr lang="tr-TR" sz="2000" baseline="0" dirty="0" err="1" smtClean="0"/>
                        <a:t>Hepatik</a:t>
                      </a:r>
                      <a:r>
                        <a:rPr lang="tr-TR" sz="2000" baseline="0" dirty="0" smtClean="0"/>
                        <a:t> sebep)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Direkt ↑</a:t>
                      </a:r>
                    </a:p>
                    <a:p>
                      <a:pPr algn="ctr"/>
                      <a:r>
                        <a:rPr lang="tr-TR" sz="2000" dirty="0" err="1" smtClean="0"/>
                        <a:t>İndirekt</a:t>
                      </a:r>
                      <a:r>
                        <a:rPr lang="tr-TR" sz="2000" dirty="0" smtClean="0"/>
                        <a:t> ↑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Azalır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Belirlenebilir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Azalmış</a:t>
                      </a:r>
                      <a:endParaRPr lang="tr-TR" sz="2000" dirty="0"/>
                    </a:p>
                  </a:txBody>
                  <a:tcPr/>
                </a:tc>
              </a:tr>
              <a:tr h="1163361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err="1" smtClean="0"/>
                        <a:t>Obstrüktif</a:t>
                      </a:r>
                      <a:r>
                        <a:rPr lang="tr-TR" sz="2000" dirty="0" smtClean="0"/>
                        <a:t> sarılık (</a:t>
                      </a:r>
                      <a:r>
                        <a:rPr lang="tr-TR" sz="2000" dirty="0" err="1" smtClean="0"/>
                        <a:t>Posthepatik</a:t>
                      </a:r>
                      <a:r>
                        <a:rPr lang="tr-TR" sz="2000" dirty="0" smtClean="0"/>
                        <a:t> sebep)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/>
                        <a:t>Direkt ↑</a:t>
                      </a:r>
                    </a:p>
                    <a:p>
                      <a:pPr algn="ctr"/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/>
                        <a:t>Belirlenemez</a:t>
                      </a:r>
                    </a:p>
                    <a:p>
                      <a:pPr algn="ctr"/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/>
                        <a:t>Belirlenebilir</a:t>
                      </a:r>
                    </a:p>
                    <a:p>
                      <a:pPr algn="ctr"/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Az</a:t>
                      </a:r>
                      <a:r>
                        <a:rPr lang="tr-TR" sz="2000" baseline="0" dirty="0" smtClean="0"/>
                        <a:t> ya da </a:t>
                      </a:r>
                      <a:r>
                        <a:rPr lang="tr-TR" sz="2000" dirty="0" smtClean="0"/>
                        <a:t>yok</a:t>
                      </a:r>
                      <a:endParaRPr lang="tr-TR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Hemoglobin, </a:t>
            </a:r>
            <a:r>
              <a:rPr lang="tr-TR" dirty="0" err="1" smtClean="0"/>
              <a:t>fagozomlarda</a:t>
            </a:r>
            <a:r>
              <a:rPr lang="tr-TR" dirty="0" smtClean="0"/>
              <a:t> hem ve </a:t>
            </a:r>
            <a:r>
              <a:rPr lang="tr-TR" dirty="0" err="1" smtClean="0"/>
              <a:t>globin</a:t>
            </a:r>
            <a:r>
              <a:rPr lang="tr-TR" dirty="0" smtClean="0"/>
              <a:t> birimlerine ayrılır.</a:t>
            </a:r>
          </a:p>
          <a:p>
            <a:endParaRPr lang="tr-TR" dirty="0" smtClean="0"/>
          </a:p>
          <a:p>
            <a:r>
              <a:rPr lang="tr-TR" dirty="0" err="1" smtClean="0"/>
              <a:t>Globin</a:t>
            </a:r>
            <a:r>
              <a:rPr lang="tr-TR" dirty="0" smtClean="0"/>
              <a:t>, kendisini oluşturan amino asitlere kadar parçalanır.</a:t>
            </a:r>
          </a:p>
          <a:p>
            <a:endParaRPr lang="tr-TR" dirty="0" smtClean="0"/>
          </a:p>
          <a:p>
            <a:r>
              <a:rPr lang="tr-TR" dirty="0" smtClean="0"/>
              <a:t>Hem grubu ise, hem </a:t>
            </a:r>
            <a:r>
              <a:rPr lang="tr-TR" dirty="0" err="1" smtClean="0"/>
              <a:t>oksijenaz</a:t>
            </a:r>
            <a:r>
              <a:rPr lang="tr-TR" dirty="0" smtClean="0"/>
              <a:t> aktivitesi ile demir (</a:t>
            </a:r>
            <a:r>
              <a:rPr lang="tr-TR" dirty="0" err="1" smtClean="0"/>
              <a:t>Fe</a:t>
            </a:r>
            <a:r>
              <a:rPr lang="tr-TR" baseline="30000" dirty="0" smtClean="0"/>
              <a:t>+3</a:t>
            </a:r>
            <a:r>
              <a:rPr lang="tr-TR" dirty="0" smtClean="0"/>
              <a:t>), </a:t>
            </a:r>
            <a:r>
              <a:rPr lang="tr-TR" dirty="0" err="1" smtClean="0"/>
              <a:t>karbonmonoksit</a:t>
            </a:r>
            <a:r>
              <a:rPr lang="tr-TR" dirty="0" smtClean="0"/>
              <a:t> (CO) ve </a:t>
            </a:r>
            <a:r>
              <a:rPr lang="tr-TR" dirty="0" err="1" smtClean="0"/>
              <a:t>biliverdine</a:t>
            </a:r>
            <a:r>
              <a:rPr lang="tr-TR" dirty="0" smtClean="0"/>
              <a:t> ayrıştırılır. Bu esnada 3 </a:t>
            </a:r>
            <a:r>
              <a:rPr lang="tr-TR" dirty="0" err="1" smtClean="0"/>
              <a:t>mol</a:t>
            </a:r>
            <a:r>
              <a:rPr lang="tr-TR" dirty="0" smtClean="0"/>
              <a:t> oksijen (O</a:t>
            </a:r>
            <a:r>
              <a:rPr lang="tr-TR" baseline="-25000" dirty="0" smtClean="0"/>
              <a:t>2</a:t>
            </a:r>
            <a:r>
              <a:rPr lang="tr-TR" dirty="0" smtClean="0"/>
              <a:t>) ve 7 elektron (e</a:t>
            </a:r>
            <a:r>
              <a:rPr lang="tr-TR" baseline="30000" dirty="0" smtClean="0"/>
              <a:t>-</a:t>
            </a:r>
            <a:r>
              <a:rPr lang="tr-TR" dirty="0" smtClean="0"/>
              <a:t>) tüketilir.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Biliverdin </a:t>
            </a:r>
            <a:r>
              <a:rPr lang="tr-TR" dirty="0" err="1" smtClean="0"/>
              <a:t>redüktaz</a:t>
            </a:r>
            <a:r>
              <a:rPr lang="tr-TR" dirty="0" smtClean="0"/>
              <a:t>, yeşil renkli </a:t>
            </a:r>
            <a:r>
              <a:rPr lang="tr-TR" dirty="0" err="1" smtClean="0"/>
              <a:t>biliverdinin</a:t>
            </a:r>
            <a:r>
              <a:rPr lang="tr-TR" dirty="0" smtClean="0"/>
              <a:t> merkezi metin köprüsünü metilen köprüsüne indirgeyerek, sarı renkli </a:t>
            </a:r>
            <a:r>
              <a:rPr lang="tr-TR" dirty="0" err="1" smtClean="0"/>
              <a:t>bilirübin</a:t>
            </a:r>
            <a:r>
              <a:rPr lang="tr-TR" dirty="0" smtClean="0"/>
              <a:t> üretir.</a:t>
            </a:r>
          </a:p>
          <a:p>
            <a:endParaRPr lang="tr-TR" dirty="0" smtClean="0"/>
          </a:p>
          <a:p>
            <a:r>
              <a:rPr lang="tr-TR" dirty="0" smtClean="0"/>
              <a:t>Üretilen bu </a:t>
            </a:r>
            <a:r>
              <a:rPr lang="tr-TR" dirty="0" err="1" smtClean="0"/>
              <a:t>bilirübin</a:t>
            </a:r>
            <a:r>
              <a:rPr lang="tr-TR" dirty="0" smtClean="0"/>
              <a:t>; suda çözünmeyen </a:t>
            </a:r>
            <a:r>
              <a:rPr lang="tr-TR" dirty="0" err="1" smtClean="0"/>
              <a:t>indirekt</a:t>
            </a:r>
            <a:r>
              <a:rPr lang="tr-TR" dirty="0" smtClean="0"/>
              <a:t> (</a:t>
            </a:r>
            <a:r>
              <a:rPr lang="tr-TR" dirty="0" err="1" smtClean="0"/>
              <a:t>unkonjuge</a:t>
            </a:r>
            <a:r>
              <a:rPr lang="tr-TR" dirty="0" smtClean="0"/>
              <a:t>) </a:t>
            </a:r>
            <a:r>
              <a:rPr lang="tr-TR" dirty="0" err="1" smtClean="0"/>
              <a:t>bilirübindir</a:t>
            </a:r>
            <a:r>
              <a:rPr lang="tr-TR" dirty="0" smtClean="0"/>
              <a:t>.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ÖNEMLİ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441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20000"/>
          </a:bodyPr>
          <a:lstStyle/>
          <a:p>
            <a:r>
              <a:rPr lang="tr-TR" dirty="0" err="1" smtClean="0"/>
              <a:t>İndirekt</a:t>
            </a:r>
            <a:r>
              <a:rPr lang="tr-TR" dirty="0" smtClean="0"/>
              <a:t> (</a:t>
            </a:r>
            <a:r>
              <a:rPr lang="tr-TR" dirty="0" err="1" smtClean="0"/>
              <a:t>unkonjuge</a:t>
            </a:r>
            <a:r>
              <a:rPr lang="tr-TR" dirty="0" smtClean="0"/>
              <a:t>) </a:t>
            </a:r>
            <a:r>
              <a:rPr lang="tr-TR" dirty="0" err="1" smtClean="0"/>
              <a:t>bilirübin</a:t>
            </a:r>
            <a:r>
              <a:rPr lang="tr-TR" dirty="0" smtClean="0"/>
              <a:t> suda çözünür olmadığı için, kanda albümine bağlanarak taşınır. Albümin, 25 mg/</a:t>
            </a:r>
            <a:r>
              <a:rPr lang="tr-TR" dirty="0" err="1" smtClean="0"/>
              <a:t>dL’ye</a:t>
            </a:r>
            <a:r>
              <a:rPr lang="tr-TR" dirty="0" smtClean="0"/>
              <a:t> kadar </a:t>
            </a:r>
            <a:r>
              <a:rPr lang="tr-TR" dirty="0" err="1" smtClean="0"/>
              <a:t>indirekt</a:t>
            </a:r>
            <a:r>
              <a:rPr lang="tr-TR" dirty="0" smtClean="0"/>
              <a:t> </a:t>
            </a:r>
            <a:r>
              <a:rPr lang="tr-TR" dirty="0" err="1" smtClean="0"/>
              <a:t>bilirübin</a:t>
            </a:r>
            <a:r>
              <a:rPr lang="tr-TR" dirty="0" smtClean="0"/>
              <a:t> varlığında, bu </a:t>
            </a:r>
            <a:r>
              <a:rPr lang="tr-TR" dirty="0" err="1" smtClean="0"/>
              <a:t>bilirübini</a:t>
            </a:r>
            <a:r>
              <a:rPr lang="tr-TR" dirty="0" smtClean="0"/>
              <a:t> sıkıca bağlayarak taşıyabilir. Bunun üzerindeki </a:t>
            </a:r>
            <a:r>
              <a:rPr lang="tr-TR" dirty="0" err="1" smtClean="0"/>
              <a:t>indirekt</a:t>
            </a:r>
            <a:r>
              <a:rPr lang="tr-TR" dirty="0" smtClean="0"/>
              <a:t> </a:t>
            </a:r>
            <a:r>
              <a:rPr lang="tr-TR" dirty="0" err="1" smtClean="0"/>
              <a:t>bilirübin</a:t>
            </a:r>
            <a:r>
              <a:rPr lang="tr-TR" dirty="0" smtClean="0"/>
              <a:t> konsantrasyonlarında ise, </a:t>
            </a:r>
            <a:r>
              <a:rPr lang="tr-TR" dirty="0" err="1" smtClean="0"/>
              <a:t>indirekt</a:t>
            </a:r>
            <a:r>
              <a:rPr lang="tr-TR" dirty="0" smtClean="0"/>
              <a:t> </a:t>
            </a:r>
            <a:r>
              <a:rPr lang="tr-TR" dirty="0" err="1" smtClean="0"/>
              <a:t>bilirübin</a:t>
            </a:r>
            <a:r>
              <a:rPr lang="tr-TR" dirty="0" smtClean="0"/>
              <a:t> çeşitli dokulara </a:t>
            </a:r>
            <a:r>
              <a:rPr lang="tr-TR" dirty="0" err="1" smtClean="0"/>
              <a:t>diffüze</a:t>
            </a:r>
            <a:r>
              <a:rPr lang="tr-TR" dirty="0" smtClean="0"/>
              <a:t> olarak </a:t>
            </a:r>
            <a:r>
              <a:rPr lang="tr-TR" dirty="0" err="1" smtClean="0"/>
              <a:t>toksik</a:t>
            </a:r>
            <a:r>
              <a:rPr lang="tr-TR" dirty="0" smtClean="0"/>
              <a:t> etkiler gösterir. </a:t>
            </a:r>
          </a:p>
          <a:p>
            <a:endParaRPr lang="tr-TR" dirty="0" smtClean="0"/>
          </a:p>
          <a:p>
            <a:r>
              <a:rPr lang="tr-TR" dirty="0" smtClean="0"/>
              <a:t>Karaciğer, albümine bağlı </a:t>
            </a:r>
            <a:r>
              <a:rPr lang="tr-TR" dirty="0" err="1" smtClean="0"/>
              <a:t>indirekt</a:t>
            </a:r>
            <a:r>
              <a:rPr lang="tr-TR" dirty="0" smtClean="0"/>
              <a:t> </a:t>
            </a:r>
            <a:r>
              <a:rPr lang="tr-TR" dirty="0" err="1" smtClean="0"/>
              <a:t>bilirübini</a:t>
            </a:r>
            <a:r>
              <a:rPr lang="tr-TR" dirty="0" smtClean="0"/>
              <a:t> kandan alarak, onu </a:t>
            </a:r>
            <a:r>
              <a:rPr lang="tr-TR" dirty="0" err="1" smtClean="0"/>
              <a:t>glukuronik</a:t>
            </a:r>
            <a:r>
              <a:rPr lang="tr-TR" dirty="0" smtClean="0"/>
              <a:t> asitle </a:t>
            </a:r>
            <a:r>
              <a:rPr lang="tr-TR" dirty="0" err="1" smtClean="0"/>
              <a:t>konjuge</a:t>
            </a:r>
            <a:r>
              <a:rPr lang="tr-TR" dirty="0" smtClean="0"/>
              <a:t> hale getirir ve safraya </a:t>
            </a:r>
            <a:r>
              <a:rPr lang="tr-TR" dirty="0" err="1" smtClean="0"/>
              <a:t>sekrete</a:t>
            </a:r>
            <a:r>
              <a:rPr lang="tr-TR" dirty="0" smtClean="0"/>
              <a:t> eder. </a:t>
            </a:r>
            <a:r>
              <a:rPr lang="tr-TR" dirty="0" err="1" smtClean="0"/>
              <a:t>Konjuge</a:t>
            </a:r>
            <a:r>
              <a:rPr lang="tr-TR" dirty="0" smtClean="0"/>
              <a:t> </a:t>
            </a:r>
            <a:r>
              <a:rPr lang="tr-TR" dirty="0" err="1" smtClean="0"/>
              <a:t>bilirübin</a:t>
            </a:r>
            <a:r>
              <a:rPr lang="tr-TR" dirty="0" smtClean="0"/>
              <a:t> (direkt </a:t>
            </a:r>
            <a:r>
              <a:rPr lang="tr-TR" dirty="0" err="1" smtClean="0"/>
              <a:t>bilirübin</a:t>
            </a:r>
            <a:r>
              <a:rPr lang="tr-TR" dirty="0" smtClean="0"/>
              <a:t>) suda kolayca çözünebilir.</a:t>
            </a:r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2880320"/>
          </a:xfrm>
        </p:spPr>
        <p:txBody>
          <a:bodyPr>
            <a:normAutofit fontScale="85000" lnSpcReduction="10000"/>
          </a:bodyPr>
          <a:lstStyle/>
          <a:p>
            <a:r>
              <a:rPr lang="tr-TR" dirty="0" err="1" smtClean="0"/>
              <a:t>Konjugasyon</a:t>
            </a:r>
            <a:r>
              <a:rPr lang="tr-TR" dirty="0" smtClean="0"/>
              <a:t> işlemini gerçekleştiren enzim; </a:t>
            </a:r>
            <a:r>
              <a:rPr lang="tr-TR" dirty="0" err="1" smtClean="0"/>
              <a:t>uridin</a:t>
            </a:r>
            <a:r>
              <a:rPr lang="tr-TR" dirty="0" smtClean="0"/>
              <a:t> </a:t>
            </a:r>
            <a:r>
              <a:rPr lang="tr-TR" dirty="0" err="1" smtClean="0"/>
              <a:t>difosfo</a:t>
            </a:r>
            <a:r>
              <a:rPr lang="tr-TR" dirty="0" smtClean="0"/>
              <a:t> (UDP) </a:t>
            </a:r>
            <a:r>
              <a:rPr lang="tr-TR" dirty="0" err="1" smtClean="0"/>
              <a:t>glukuronozil</a:t>
            </a:r>
            <a:r>
              <a:rPr lang="tr-TR" dirty="0" smtClean="0"/>
              <a:t> </a:t>
            </a:r>
            <a:r>
              <a:rPr lang="tr-TR" dirty="0" err="1" smtClean="0"/>
              <a:t>transferazdır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smtClean="0"/>
              <a:t>Bu enzim, </a:t>
            </a:r>
            <a:r>
              <a:rPr lang="tr-TR" dirty="0" err="1" smtClean="0"/>
              <a:t>bilirübinin</a:t>
            </a:r>
            <a:r>
              <a:rPr lang="tr-TR" dirty="0" smtClean="0"/>
              <a:t> </a:t>
            </a:r>
            <a:r>
              <a:rPr lang="tr-TR" dirty="0" err="1" smtClean="0"/>
              <a:t>propiyonik</a:t>
            </a:r>
            <a:r>
              <a:rPr lang="tr-TR" dirty="0" smtClean="0"/>
              <a:t> asit gruplarına, bir ya da iki adet </a:t>
            </a:r>
            <a:r>
              <a:rPr lang="tr-TR" dirty="0" err="1" smtClean="0"/>
              <a:t>glukuronik</a:t>
            </a:r>
            <a:r>
              <a:rPr lang="tr-TR" dirty="0" smtClean="0"/>
              <a:t> asit parçasını ester bağıyla ekler. Safraya </a:t>
            </a:r>
            <a:r>
              <a:rPr lang="tr-TR" dirty="0" err="1" smtClean="0"/>
              <a:t>ekskrete</a:t>
            </a:r>
            <a:r>
              <a:rPr lang="tr-TR" dirty="0" smtClean="0"/>
              <a:t> edilen </a:t>
            </a:r>
            <a:r>
              <a:rPr lang="tr-TR" dirty="0" err="1" smtClean="0"/>
              <a:t>bilirübinin</a:t>
            </a:r>
            <a:r>
              <a:rPr lang="tr-TR" dirty="0" smtClean="0"/>
              <a:t> çoğu </a:t>
            </a:r>
            <a:r>
              <a:rPr lang="tr-TR" dirty="0" err="1" smtClean="0"/>
              <a:t>bilirübin</a:t>
            </a:r>
            <a:r>
              <a:rPr lang="tr-TR" dirty="0" smtClean="0"/>
              <a:t> </a:t>
            </a:r>
            <a:r>
              <a:rPr lang="tr-TR" dirty="0" err="1" smtClean="0"/>
              <a:t>diglukuroniddir</a:t>
            </a:r>
            <a:r>
              <a:rPr lang="tr-TR" dirty="0" smtClean="0"/>
              <a:t>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9144000" cy="3400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572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59016" cy="1143000"/>
          </a:xfrm>
        </p:spPr>
        <p:txBody>
          <a:bodyPr/>
          <a:lstStyle/>
          <a:p>
            <a:r>
              <a:rPr lang="tr-TR" dirty="0" smtClean="0"/>
              <a:t>Klinik Bilgi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Fenobarbital</a:t>
            </a:r>
            <a:r>
              <a:rPr lang="tr-TR" dirty="0" smtClean="0"/>
              <a:t> ve </a:t>
            </a:r>
            <a:r>
              <a:rPr lang="tr-TR" dirty="0" err="1" smtClean="0"/>
              <a:t>klofibrat</a:t>
            </a:r>
            <a:r>
              <a:rPr lang="tr-TR" dirty="0" smtClean="0"/>
              <a:t> gibi ilaçlar, UDP-</a:t>
            </a:r>
            <a:r>
              <a:rPr lang="tr-TR" dirty="0" err="1" smtClean="0"/>
              <a:t>glukuronozil</a:t>
            </a:r>
            <a:r>
              <a:rPr lang="tr-TR" dirty="0" smtClean="0"/>
              <a:t> </a:t>
            </a:r>
            <a:r>
              <a:rPr lang="tr-TR" dirty="0" err="1" smtClean="0"/>
              <a:t>transferaz</a:t>
            </a:r>
            <a:r>
              <a:rPr lang="tr-TR" dirty="0" smtClean="0"/>
              <a:t> aktivitesini indükleyebilir.</a:t>
            </a:r>
          </a:p>
          <a:p>
            <a:endParaRPr lang="tr-TR" dirty="0" smtClean="0"/>
          </a:p>
          <a:p>
            <a:r>
              <a:rPr lang="tr-TR" dirty="0" smtClean="0"/>
              <a:t>Bu ilaçlar çeşitli sarılıkların tedavisinde kullanılabilmektedir.</a:t>
            </a:r>
            <a:endParaRPr lang="tr-TR" dirty="0"/>
          </a:p>
        </p:txBody>
      </p:sp>
      <p:pic>
        <p:nvPicPr>
          <p:cNvPr id="4" name="Picture 2" descr="stetoskop ile ilgili görsel sonucu"/>
          <p:cNvPicPr>
            <a:picLocks noChangeAspect="1" noChangeArrowheads="1"/>
          </p:cNvPicPr>
          <p:nvPr/>
        </p:nvPicPr>
        <p:blipFill>
          <a:blip r:embed="rId2" cstate="print"/>
          <a:srcRect t="17702" r="-799" b="16149"/>
          <a:stretch>
            <a:fillRect/>
          </a:stretch>
        </p:blipFill>
        <p:spPr bwMode="auto">
          <a:xfrm>
            <a:off x="7415808" y="0"/>
            <a:ext cx="1728192" cy="1512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1150</Words>
  <Application>Microsoft Office PowerPoint</Application>
  <PresentationFormat>Ekran Gösterisi (4:3)</PresentationFormat>
  <Paragraphs>137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28" baseType="lpstr">
      <vt:lpstr>Ofis Teması</vt:lpstr>
      <vt:lpstr>Hem Yıkımı</vt:lpstr>
      <vt:lpstr>Slayt 2</vt:lpstr>
      <vt:lpstr>Slayt 3</vt:lpstr>
      <vt:lpstr>Slayt 4</vt:lpstr>
      <vt:lpstr>ÖNEMLİ</vt:lpstr>
      <vt:lpstr>Slayt 6</vt:lpstr>
      <vt:lpstr>Slayt 7</vt:lpstr>
      <vt:lpstr>Slayt 8</vt:lpstr>
      <vt:lpstr>Klinik Bilgi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Bilirübinlerin Laboratuvarda Ölçümü</vt:lpstr>
      <vt:lpstr>SARILIK</vt:lpstr>
      <vt:lpstr>Slayt 19</vt:lpstr>
      <vt:lpstr>Slayt 20</vt:lpstr>
      <vt:lpstr>Yenidoğanın Fizyolojik Sarılığı</vt:lpstr>
      <vt:lpstr>Slayt 22</vt:lpstr>
      <vt:lpstr>UDP-Glukuronozil Transferaz Eksiklikleri</vt:lpstr>
      <vt:lpstr>Dubin-Johnson Sendromu</vt:lpstr>
      <vt:lpstr>Rotor Sendromu</vt:lpstr>
      <vt:lpstr>Diğer Yardımcı Tahliller</vt:lpstr>
      <vt:lpstr>Slayt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 Yıkımı</dc:title>
  <dc:creator>User</dc:creator>
  <cp:lastModifiedBy>User</cp:lastModifiedBy>
  <cp:revision>83</cp:revision>
  <dcterms:created xsi:type="dcterms:W3CDTF">2017-12-08T02:29:15Z</dcterms:created>
  <dcterms:modified xsi:type="dcterms:W3CDTF">2018-06-25T02:35:23Z</dcterms:modified>
</cp:coreProperties>
</file>