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60" r:id="rId5"/>
    <p:sldId id="317" r:id="rId6"/>
    <p:sldId id="274" r:id="rId7"/>
    <p:sldId id="318" r:id="rId8"/>
    <p:sldId id="286" r:id="rId9"/>
    <p:sldId id="299" r:id="rId10"/>
    <p:sldId id="307" r:id="rId11"/>
    <p:sldId id="313" r:id="rId12"/>
    <p:sldId id="311" r:id="rId13"/>
    <p:sldId id="263" r:id="rId14"/>
    <p:sldId id="265" r:id="rId15"/>
    <p:sldId id="266" r:id="rId16"/>
    <p:sldId id="268" r:id="rId17"/>
    <p:sldId id="269" r:id="rId18"/>
    <p:sldId id="312" r:id="rId19"/>
    <p:sldId id="271" r:id="rId20"/>
    <p:sldId id="264" r:id="rId21"/>
    <p:sldId id="270" r:id="rId22"/>
    <p:sldId id="277" r:id="rId23"/>
    <p:sldId id="319" r:id="rId24"/>
    <p:sldId id="300" r:id="rId25"/>
    <p:sldId id="258" r:id="rId26"/>
    <p:sldId id="287" r:id="rId27"/>
    <p:sldId id="289" r:id="rId28"/>
    <p:sldId id="290" r:id="rId29"/>
    <p:sldId id="261" r:id="rId30"/>
    <p:sldId id="315" r:id="rId31"/>
    <p:sldId id="267" r:id="rId32"/>
    <p:sldId id="309" r:id="rId33"/>
    <p:sldId id="308" r:id="rId34"/>
    <p:sldId id="283" r:id="rId35"/>
    <p:sldId id="259" r:id="rId36"/>
    <p:sldId id="302" r:id="rId37"/>
    <p:sldId id="303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phron.org/mdrd_gfr_si" TargetMode="External"/><Relationship Id="rId2" Type="http://schemas.openxmlformats.org/officeDocument/2006/relationships/hyperlink" Target="http://mdr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qxmd.com/calculate/calculator_140/mdrd-egf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memo.com/medical/unitconvert/Creatinine.php" TargetMode="External"/><Relationship Id="rId2" Type="http://schemas.openxmlformats.org/officeDocument/2006/relationships/hyperlink" Target="http://www.mdcalc.com/fractional-excretion-of-sodium-fe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Böbrek Hastalıklarında Biyokimyasal Değişiklikler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Renal</a:t>
            </a:r>
            <a:r>
              <a:rPr lang="tr-TR" dirty="0" smtClean="0"/>
              <a:t> Fonksiyon Testleri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Glomerüler</a:t>
            </a:r>
            <a:r>
              <a:rPr lang="tr-TR" dirty="0"/>
              <a:t> </a:t>
            </a:r>
            <a:r>
              <a:rPr lang="tr-TR" dirty="0" err="1"/>
              <a:t>Filtrasyon</a:t>
            </a:r>
            <a:r>
              <a:rPr lang="tr-TR" dirty="0"/>
              <a:t> Hızı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Böbrek yetmezliğinin derecesinin saptanmasında,</a:t>
            </a:r>
          </a:p>
          <a:p>
            <a:endParaRPr lang="tr-TR" dirty="0"/>
          </a:p>
          <a:p>
            <a:r>
              <a:rPr lang="tr-TR" dirty="0"/>
              <a:t>t</a:t>
            </a:r>
            <a:r>
              <a:rPr lang="tr-TR" dirty="0" smtClean="0"/>
              <a:t>edaviye cevabın değerlendirilmesinde</a:t>
            </a:r>
          </a:p>
          <a:p>
            <a:endParaRPr lang="tr-TR" dirty="0"/>
          </a:p>
          <a:p>
            <a:r>
              <a:rPr lang="tr-TR" dirty="0" smtClean="0"/>
              <a:t>ve ilaç dozlarının ayarlanmasında kullanılır.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11697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Klirens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hızında %50 oranında bir azalma olmadıkça, serum </a:t>
            </a:r>
            <a:r>
              <a:rPr lang="tr-TR" dirty="0" err="1" smtClean="0"/>
              <a:t>kreatinin</a:t>
            </a:r>
            <a:r>
              <a:rPr lang="tr-TR" dirty="0" smtClean="0"/>
              <a:t> düzeyi önemli ölçüde yükselmez. </a:t>
            </a:r>
          </a:p>
          <a:p>
            <a:endParaRPr lang="tr-TR" dirty="0" smtClean="0"/>
          </a:p>
          <a:p>
            <a:r>
              <a:rPr lang="tr-TR" dirty="0" smtClean="0"/>
              <a:t>Bu nedenle, erken dönemde, </a:t>
            </a:r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hızındaki daha küçük çaplı azalmaları saptayabilmek için </a:t>
            </a:r>
            <a:r>
              <a:rPr lang="tr-TR" dirty="0" err="1" smtClean="0"/>
              <a:t>klirens</a:t>
            </a:r>
            <a:r>
              <a:rPr lang="tr-TR" dirty="0" smtClean="0"/>
              <a:t> testlerinden faydalanılır.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1868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0"/>
            <a:ext cx="65055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5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>
            <a:normAutofit/>
          </a:bodyPr>
          <a:lstStyle/>
          <a:p>
            <a:r>
              <a:rPr lang="tr-TR" dirty="0" err="1" smtClean="0"/>
              <a:t>Klirens</a:t>
            </a:r>
            <a:r>
              <a:rPr lang="tr-TR" dirty="0" smtClean="0"/>
              <a:t>, böbrekler tarafından birim zamanda herhangi bir maddeden temizlenmiş olan plazma hacmidir.</a:t>
            </a:r>
          </a:p>
          <a:p>
            <a:endParaRPr lang="tr-TR" dirty="0"/>
          </a:p>
          <a:p>
            <a:r>
              <a:rPr lang="tr-TR" dirty="0" err="1" smtClean="0"/>
              <a:t>Klirens</a:t>
            </a:r>
            <a:r>
              <a:rPr lang="tr-TR" dirty="0" smtClean="0"/>
              <a:t> hesapları </a:t>
            </a:r>
            <a:r>
              <a:rPr lang="tr-TR" u="sng" dirty="0" err="1" smtClean="0"/>
              <a:t>GFR’nin</a:t>
            </a:r>
            <a:r>
              <a:rPr lang="tr-TR" u="sng" dirty="0" smtClean="0"/>
              <a:t> tahmininde </a:t>
            </a:r>
            <a:r>
              <a:rPr lang="tr-TR" dirty="0" smtClean="0"/>
              <a:t>kullanılır.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/>
          </a:bodyPr>
          <a:lstStyle/>
          <a:p>
            <a:r>
              <a:rPr lang="tr-TR" dirty="0" err="1" smtClean="0"/>
              <a:t>Klirens</a:t>
            </a:r>
            <a:r>
              <a:rPr lang="tr-TR" dirty="0" smtClean="0"/>
              <a:t> hesaplarında kullanılacak </a:t>
            </a:r>
            <a:r>
              <a:rPr lang="tr-TR" dirty="0" smtClean="0">
                <a:solidFill>
                  <a:srgbClr val="FF0000"/>
                </a:solidFill>
              </a:rPr>
              <a:t>ideal </a:t>
            </a:r>
            <a:r>
              <a:rPr lang="tr-TR" dirty="0" smtClean="0"/>
              <a:t>bir madde;</a:t>
            </a:r>
          </a:p>
          <a:p>
            <a:pPr lvl="1"/>
            <a:r>
              <a:rPr lang="tr-TR" dirty="0" smtClean="0"/>
              <a:t>kan konsantrasyonları oldukça sabit bir madde olmalıdır</a:t>
            </a:r>
          </a:p>
          <a:p>
            <a:pPr lvl="1"/>
            <a:r>
              <a:rPr lang="tr-TR" dirty="0" smtClean="0"/>
              <a:t>sadece idrarla atılmalıdır</a:t>
            </a:r>
          </a:p>
          <a:p>
            <a:pPr lvl="1"/>
            <a:r>
              <a:rPr lang="tr-TR" dirty="0" err="1" smtClean="0"/>
              <a:t>glomerüllerde</a:t>
            </a:r>
            <a:r>
              <a:rPr lang="tr-TR" dirty="0" smtClean="0"/>
              <a:t> serbestçe filtre olmalıdır</a:t>
            </a:r>
          </a:p>
          <a:p>
            <a:pPr lvl="1"/>
            <a:r>
              <a:rPr lang="tr-TR" dirty="0" err="1" smtClean="0"/>
              <a:t>glomerüllerden</a:t>
            </a:r>
            <a:r>
              <a:rPr lang="tr-TR" dirty="0" smtClean="0"/>
              <a:t> süzüldükten sonra, </a:t>
            </a:r>
            <a:r>
              <a:rPr lang="tr-TR" dirty="0" err="1" smtClean="0"/>
              <a:t>tübüllerde</a:t>
            </a:r>
            <a:r>
              <a:rPr lang="tr-TR" dirty="0" smtClean="0"/>
              <a:t> ne </a:t>
            </a:r>
            <a:r>
              <a:rPr lang="tr-TR" dirty="0" err="1" smtClean="0"/>
              <a:t>absorbe</a:t>
            </a:r>
            <a:r>
              <a:rPr lang="tr-TR" dirty="0" smtClean="0"/>
              <a:t> olmalıdır ne de </a:t>
            </a:r>
            <a:r>
              <a:rPr lang="tr-TR" dirty="0" err="1" smtClean="0"/>
              <a:t>sekrete</a:t>
            </a:r>
            <a:r>
              <a:rPr lang="tr-TR" dirty="0" smtClean="0"/>
              <a:t> edilmelidir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GFR ölçümünde altın standart test; “ideal” madde kriterlerinin tamamını karşıladığı için </a:t>
            </a:r>
            <a:r>
              <a:rPr lang="tr-TR" dirty="0" err="1" smtClean="0"/>
              <a:t>inülin</a:t>
            </a:r>
            <a:r>
              <a:rPr lang="tr-TR" dirty="0" smtClean="0"/>
              <a:t> </a:t>
            </a:r>
            <a:r>
              <a:rPr lang="tr-TR" dirty="0" err="1" smtClean="0"/>
              <a:t>klirensidir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 err="1" smtClean="0"/>
              <a:t>inülinin</a:t>
            </a:r>
            <a:r>
              <a:rPr lang="tr-TR" dirty="0" smtClean="0"/>
              <a:t> vücuda </a:t>
            </a:r>
            <a:r>
              <a:rPr lang="tr-TR" dirty="0" err="1" smtClean="0"/>
              <a:t>intravenöz</a:t>
            </a:r>
            <a:r>
              <a:rPr lang="tr-TR" dirty="0" smtClean="0"/>
              <a:t> yolla dışarıdan verilmesi gerektiği için; </a:t>
            </a:r>
            <a:r>
              <a:rPr lang="tr-TR" dirty="0" err="1" smtClean="0"/>
              <a:t>inülin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r>
              <a:rPr lang="tr-TR" dirty="0" smtClean="0"/>
              <a:t> testi, klinik </a:t>
            </a:r>
            <a:r>
              <a:rPr lang="tr-TR" dirty="0" err="1" smtClean="0"/>
              <a:t>laboratuvarlarda</a:t>
            </a:r>
            <a:r>
              <a:rPr lang="tr-TR" dirty="0" smtClean="0"/>
              <a:t> rutin olarak kullanılamamaktadır.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Örnek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İdeal bir X maddesi için toplanan 1 saatlik idrarda, X maddesinin konsantrasyonu </a:t>
            </a:r>
            <a:r>
              <a:rPr lang="tr-TR" b="1" dirty="0" smtClean="0"/>
              <a:t>1500 mg/</a:t>
            </a:r>
            <a:r>
              <a:rPr lang="tr-TR" b="1" dirty="0" err="1" smtClean="0"/>
              <a:t>dL</a:t>
            </a:r>
            <a:r>
              <a:rPr lang="tr-TR" b="1" dirty="0" smtClean="0"/>
              <a:t> </a:t>
            </a:r>
            <a:r>
              <a:rPr lang="tr-TR" dirty="0" smtClean="0"/>
              <a:t>ve </a:t>
            </a:r>
            <a:r>
              <a:rPr lang="tr-TR" b="1" dirty="0" smtClean="0"/>
              <a:t>1 saatlik </a:t>
            </a:r>
            <a:r>
              <a:rPr lang="tr-TR" dirty="0" smtClean="0"/>
              <a:t>süre zarfında toplam idrar çıkışı da </a:t>
            </a:r>
            <a:r>
              <a:rPr lang="tr-TR" b="1" dirty="0" smtClean="0"/>
              <a:t>60 mL </a:t>
            </a:r>
            <a:r>
              <a:rPr lang="tr-TR" dirty="0" smtClean="0"/>
              <a:t>olarak ölçülmüş olsun.</a:t>
            </a:r>
          </a:p>
          <a:p>
            <a:pPr lvl="1"/>
            <a:r>
              <a:rPr lang="tr-TR" dirty="0" smtClean="0"/>
              <a:t>1 </a:t>
            </a:r>
            <a:r>
              <a:rPr lang="tr-TR" dirty="0" err="1" smtClean="0"/>
              <a:t>dL</a:t>
            </a:r>
            <a:r>
              <a:rPr lang="tr-TR" dirty="0" smtClean="0"/>
              <a:t> (100 mL)’</a:t>
            </a:r>
            <a:r>
              <a:rPr lang="tr-TR" dirty="0" err="1" smtClean="0"/>
              <a:t>lik</a:t>
            </a:r>
            <a:r>
              <a:rPr lang="tr-TR" dirty="0" smtClean="0"/>
              <a:t> idrarda 1500 mg X maddesi olduğuna göre, 60 </a:t>
            </a:r>
            <a:r>
              <a:rPr lang="tr-TR" dirty="0" err="1" smtClean="0"/>
              <a:t>mL’lik</a:t>
            </a:r>
            <a:r>
              <a:rPr lang="tr-TR" dirty="0" smtClean="0"/>
              <a:t> idrarda 900 mg X maddesi atılmış olacaktır.</a:t>
            </a:r>
          </a:p>
          <a:p>
            <a:pPr lvl="1"/>
            <a:r>
              <a:rPr lang="tr-TR" dirty="0" smtClean="0"/>
              <a:t>1 saatte (60 dakika) 900 mg X maddesinin idrarla atılması, 1 dakikada 15 mg X maddesinin idrar vasıtasıyla kandan uzaklaştırıldığı anlamına gelir.</a:t>
            </a:r>
          </a:p>
          <a:p>
            <a:pPr lvl="1"/>
            <a:r>
              <a:rPr lang="tr-TR" dirty="0" smtClean="0"/>
              <a:t> Öyleyse bunun için, 1 dakikada ne kadar plazma filtre edilmiş olmalıdır? Bunun için X maddesinin plazma konsantrasyonunu bilmek gerekir. Diyelim ki, bu da </a:t>
            </a:r>
            <a:r>
              <a:rPr lang="tr-TR" b="1" dirty="0" smtClean="0"/>
              <a:t>10 mg/</a:t>
            </a:r>
            <a:r>
              <a:rPr lang="tr-TR" b="1" dirty="0" err="1" smtClean="0"/>
              <a:t>dL</a:t>
            </a:r>
            <a:r>
              <a:rPr lang="tr-TR" b="1" dirty="0" smtClean="0"/>
              <a:t> </a:t>
            </a:r>
            <a:r>
              <a:rPr lang="tr-TR" dirty="0" smtClean="0"/>
              <a:t>olarak ölçülmüş olsun (bu konsantrasyon; 1 </a:t>
            </a:r>
            <a:r>
              <a:rPr lang="tr-TR" dirty="0" err="1" smtClean="0"/>
              <a:t>dL</a:t>
            </a:r>
            <a:r>
              <a:rPr lang="tr-TR" dirty="0" smtClean="0"/>
              <a:t> (100 mL) plazmada 10 mg X maddesi bulunduğu anlamına gelir). Dolayısıyla bizim 1 dakikada idrarla atılan 15 mg X maddemiz 150 mL plazmada bulunacaktır. </a:t>
            </a:r>
          </a:p>
          <a:p>
            <a:pPr lvl="1"/>
            <a:r>
              <a:rPr lang="tr-TR" dirty="0" smtClean="0"/>
              <a:t>1 dakikada 150 mL plazmadan X maddesinin temizlenmesi; X maddesi için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klirensin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150 mL/</a:t>
            </a:r>
            <a:r>
              <a:rPr lang="tr-TR" b="1" dirty="0" err="1" smtClean="0">
                <a:solidFill>
                  <a:srgbClr val="FF0000"/>
                </a:solidFill>
              </a:rPr>
              <a:t>dk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olduğu anlamına gelir.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b="1" dirty="0" smtClean="0"/>
              <a:t>  </a:t>
            </a:r>
            <a:r>
              <a:rPr lang="tr-TR" sz="3600" b="1" dirty="0" err="1" smtClean="0"/>
              <a:t>Klirens</a:t>
            </a:r>
            <a:r>
              <a:rPr lang="tr-TR" sz="3600" b="1" dirty="0" smtClean="0"/>
              <a:t> (mL/dakika) = (</a:t>
            </a:r>
            <a:r>
              <a:rPr lang="tr-TR" sz="3600" b="1" dirty="0" err="1" smtClean="0"/>
              <a:t>UxV</a:t>
            </a:r>
            <a:r>
              <a:rPr lang="tr-TR" sz="3600" b="1" dirty="0" smtClean="0"/>
              <a:t>)/P</a:t>
            </a:r>
          </a:p>
          <a:p>
            <a:pPr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U: </a:t>
            </a:r>
            <a:r>
              <a:rPr lang="tr-TR" dirty="0" err="1" smtClean="0"/>
              <a:t>klirensi</a:t>
            </a:r>
            <a:r>
              <a:rPr lang="tr-TR" dirty="0" smtClean="0"/>
              <a:t> hesaplanan maddenin birim zamanda ölçülen idrar konsantrasyonu </a:t>
            </a:r>
          </a:p>
          <a:p>
            <a:pPr lvl="1">
              <a:buNone/>
            </a:pPr>
            <a:r>
              <a:rPr lang="tr-TR" dirty="0" smtClean="0"/>
              <a:t>V: dakikadaki idrar volümü (mL/dakika)</a:t>
            </a:r>
          </a:p>
          <a:p>
            <a:pPr lvl="1">
              <a:buNone/>
            </a:pPr>
            <a:r>
              <a:rPr lang="tr-TR" dirty="0" smtClean="0"/>
              <a:t>P: </a:t>
            </a:r>
            <a:r>
              <a:rPr lang="tr-TR" dirty="0" err="1" smtClean="0"/>
              <a:t>klirensi</a:t>
            </a:r>
            <a:r>
              <a:rPr lang="tr-TR" dirty="0" smtClean="0"/>
              <a:t> hesaplanan maddenin eş zamanlı plazma konsantrasyonu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Kreatinin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GFR tahmininde rutin olarak kullanılan bir parametredir.</a:t>
            </a:r>
          </a:p>
          <a:p>
            <a:endParaRPr lang="tr-TR" dirty="0" smtClean="0"/>
          </a:p>
          <a:p>
            <a:r>
              <a:rPr lang="tr-TR" dirty="0" err="1" smtClean="0"/>
              <a:t>Kreatinin</a:t>
            </a:r>
            <a:r>
              <a:rPr lang="tr-TR" dirty="0" smtClean="0"/>
              <a:t> </a:t>
            </a:r>
            <a:r>
              <a:rPr lang="tr-TR" dirty="0"/>
              <a:t>az da olsa </a:t>
            </a:r>
            <a:r>
              <a:rPr lang="tr-TR" dirty="0" err="1"/>
              <a:t>tübüllerden</a:t>
            </a:r>
            <a:r>
              <a:rPr lang="tr-TR" dirty="0"/>
              <a:t> </a:t>
            </a:r>
            <a:r>
              <a:rPr lang="tr-TR" dirty="0" err="1"/>
              <a:t>sekrete</a:t>
            </a:r>
            <a:r>
              <a:rPr lang="tr-TR" dirty="0"/>
              <a:t> edildiği için, </a:t>
            </a:r>
            <a:r>
              <a:rPr lang="tr-TR" dirty="0" err="1"/>
              <a:t>kreatinin</a:t>
            </a:r>
            <a:r>
              <a:rPr lang="tr-TR" dirty="0"/>
              <a:t> </a:t>
            </a:r>
            <a:r>
              <a:rPr lang="tr-TR" dirty="0" err="1"/>
              <a:t>klirensi</a:t>
            </a:r>
            <a:r>
              <a:rPr lang="tr-TR" dirty="0"/>
              <a:t> ile hesaplanan GFR, gerçek </a:t>
            </a:r>
            <a:r>
              <a:rPr lang="tr-TR" dirty="0" err="1"/>
              <a:t>GFR’ye</a:t>
            </a:r>
            <a:r>
              <a:rPr lang="tr-TR" dirty="0"/>
              <a:t> göre biraz daha (</a:t>
            </a:r>
            <a:r>
              <a:rPr lang="tr-TR" sz="6900" baseline="-25000" dirty="0">
                <a:latin typeface="Calibri"/>
              </a:rPr>
              <a:t>~</a:t>
            </a:r>
            <a:r>
              <a:rPr lang="tr-TR" dirty="0"/>
              <a:t>%10-15) yüksektir.</a:t>
            </a:r>
          </a:p>
          <a:p>
            <a:endParaRPr lang="tr-TR" dirty="0"/>
          </a:p>
          <a:p>
            <a:r>
              <a:rPr lang="tr-TR" dirty="0" err="1" smtClean="0"/>
              <a:t>Proteinüri</a:t>
            </a:r>
            <a:r>
              <a:rPr lang="tr-TR" dirty="0" smtClean="0"/>
              <a:t> varlığında ve GFR </a:t>
            </a:r>
            <a:r>
              <a:rPr lang="tr-TR" dirty="0"/>
              <a:t>değerleri </a:t>
            </a:r>
            <a:r>
              <a:rPr lang="tr-TR" dirty="0" smtClean="0"/>
              <a:t>çok düşükse (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sekresyon</a:t>
            </a:r>
            <a:r>
              <a:rPr lang="tr-TR" dirty="0" smtClean="0"/>
              <a:t> artışı nedeniyle), </a:t>
            </a:r>
            <a:r>
              <a:rPr lang="tr-TR" dirty="0" err="1"/>
              <a:t>kreatinin</a:t>
            </a:r>
            <a:r>
              <a:rPr lang="tr-TR" dirty="0"/>
              <a:t> </a:t>
            </a:r>
            <a:r>
              <a:rPr lang="tr-TR" dirty="0" err="1"/>
              <a:t>klirensinin</a:t>
            </a:r>
            <a:r>
              <a:rPr lang="tr-TR" dirty="0"/>
              <a:t> güvenilirliği </a:t>
            </a:r>
            <a:r>
              <a:rPr lang="tr-TR" dirty="0" smtClean="0"/>
              <a:t>azalacaktır.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866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Kreatinin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tr-TR" dirty="0" smtClean="0"/>
              <a:t>Genellikle 24 </a:t>
            </a:r>
            <a:r>
              <a:rPr lang="tr-TR" dirty="0" smtClean="0"/>
              <a:t>saatlik idrar </a:t>
            </a:r>
            <a:r>
              <a:rPr lang="tr-TR" dirty="0" smtClean="0"/>
              <a:t>toplanır.</a:t>
            </a:r>
          </a:p>
          <a:p>
            <a:pPr lvl="1"/>
            <a:r>
              <a:rPr lang="tr-TR" dirty="0" smtClean="0"/>
              <a:t>24 </a:t>
            </a:r>
            <a:r>
              <a:rPr lang="tr-TR" dirty="0" smtClean="0"/>
              <a:t>saatlik idrarın hacmi ve </a:t>
            </a:r>
            <a:r>
              <a:rPr lang="tr-TR" dirty="0" err="1" smtClean="0"/>
              <a:t>kreatinin</a:t>
            </a:r>
            <a:r>
              <a:rPr lang="tr-TR" dirty="0" smtClean="0"/>
              <a:t> konsantrasyonu ölçülür.</a:t>
            </a:r>
          </a:p>
          <a:p>
            <a:endParaRPr lang="tr-TR" dirty="0" smtClean="0"/>
          </a:p>
          <a:p>
            <a:r>
              <a:rPr lang="tr-TR" dirty="0" err="1" smtClean="0"/>
              <a:t>Kreatinin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r>
              <a:rPr lang="tr-TR" dirty="0" smtClean="0"/>
              <a:t> için idrar toplanırkenki zaman aralığında kan alınarak, serum </a:t>
            </a:r>
            <a:r>
              <a:rPr lang="tr-TR" dirty="0" err="1" smtClean="0"/>
              <a:t>kreatinin</a:t>
            </a:r>
            <a:r>
              <a:rPr lang="tr-TR" dirty="0" smtClean="0"/>
              <a:t> konsantrasyonu ölçülür.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Başlıca </a:t>
            </a:r>
            <a:r>
              <a:rPr lang="tr-TR" dirty="0" err="1" smtClean="0"/>
              <a:t>Renal</a:t>
            </a:r>
            <a:r>
              <a:rPr lang="tr-TR" dirty="0" smtClean="0"/>
              <a:t> Fonksiyon Testleri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İdrarın fiziksel, kimyasal ve mikroskobik analizi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kreatinin</a:t>
            </a:r>
            <a:r>
              <a:rPr lang="tr-TR" dirty="0" smtClean="0"/>
              <a:t> ölçümü</a:t>
            </a:r>
          </a:p>
          <a:p>
            <a:r>
              <a:rPr lang="tr-TR" dirty="0" smtClean="0"/>
              <a:t>Serum üre veya BUN ölçümü</a:t>
            </a:r>
          </a:p>
          <a:p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hızının (GFR) tahmini</a:t>
            </a:r>
          </a:p>
          <a:p>
            <a:pPr lvl="1"/>
            <a:r>
              <a:rPr lang="tr-TR" dirty="0" err="1" smtClean="0"/>
              <a:t>Kreatinin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endParaRPr lang="tr-TR" dirty="0" smtClean="0"/>
          </a:p>
          <a:p>
            <a:pPr lvl="1"/>
            <a:r>
              <a:rPr lang="tr-TR" dirty="0" err="1" smtClean="0"/>
              <a:t>İnülin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endParaRPr lang="tr-TR" dirty="0" smtClean="0"/>
          </a:p>
          <a:p>
            <a:pPr lvl="1"/>
            <a:r>
              <a:rPr lang="tr-TR" dirty="0" smtClean="0"/>
              <a:t>Formüller</a:t>
            </a:r>
            <a:endParaRPr lang="tr-TR" dirty="0" smtClean="0"/>
          </a:p>
          <a:p>
            <a:r>
              <a:rPr lang="tr-TR" dirty="0" smtClean="0"/>
              <a:t>İdrarda protein ve </a:t>
            </a:r>
            <a:r>
              <a:rPr lang="tr-TR" dirty="0" err="1" smtClean="0"/>
              <a:t>albumin</a:t>
            </a:r>
            <a:r>
              <a:rPr lang="tr-TR" dirty="0" smtClean="0"/>
              <a:t> ölçümleri</a:t>
            </a:r>
          </a:p>
          <a:p>
            <a:pPr lvl="1"/>
            <a:r>
              <a:rPr lang="tr-TR" dirty="0" smtClean="0"/>
              <a:t>Spot idrarda protein ve </a:t>
            </a:r>
            <a:r>
              <a:rPr lang="tr-TR" dirty="0" err="1" smtClean="0"/>
              <a:t>albumin</a:t>
            </a:r>
            <a:endParaRPr lang="tr-TR" dirty="0" smtClean="0"/>
          </a:p>
          <a:p>
            <a:pPr lvl="1"/>
            <a:r>
              <a:rPr lang="tr-TR" dirty="0" smtClean="0"/>
              <a:t>Spot idrarda protein/</a:t>
            </a:r>
            <a:r>
              <a:rPr lang="tr-TR" dirty="0" err="1" smtClean="0"/>
              <a:t>kreatinin</a:t>
            </a:r>
            <a:r>
              <a:rPr lang="tr-TR" dirty="0" smtClean="0"/>
              <a:t> ve </a:t>
            </a:r>
            <a:r>
              <a:rPr lang="tr-TR" dirty="0" err="1" smtClean="0"/>
              <a:t>albumin</a:t>
            </a:r>
            <a:r>
              <a:rPr lang="tr-TR" dirty="0" smtClean="0"/>
              <a:t>/</a:t>
            </a:r>
            <a:r>
              <a:rPr lang="tr-TR" dirty="0" err="1" smtClean="0"/>
              <a:t>kreatinin</a:t>
            </a:r>
            <a:r>
              <a:rPr lang="tr-TR" dirty="0" smtClean="0"/>
              <a:t> oranı</a:t>
            </a:r>
          </a:p>
          <a:p>
            <a:pPr lvl="1"/>
            <a:r>
              <a:rPr lang="tr-TR" dirty="0" smtClean="0"/>
              <a:t>24 saatlik idrarda total protein ve </a:t>
            </a:r>
            <a:r>
              <a:rPr lang="tr-TR" dirty="0" err="1" smtClean="0"/>
              <a:t>albumin</a:t>
            </a:r>
            <a:r>
              <a:rPr lang="tr-TR" dirty="0" smtClean="0"/>
              <a:t> düzeyi</a:t>
            </a:r>
          </a:p>
          <a:p>
            <a:r>
              <a:rPr lang="tr-TR" smtClean="0"/>
              <a:t>İdrarda </a:t>
            </a:r>
            <a:r>
              <a:rPr lang="tr-TR" smtClean="0"/>
              <a:t>sodyum atılımı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/>
          </a:bodyPr>
          <a:lstStyle/>
          <a:p>
            <a:r>
              <a:rPr lang="tr-TR" dirty="0" smtClean="0"/>
              <a:t>24 saatlik idrarda </a:t>
            </a:r>
            <a:br>
              <a:rPr lang="tr-TR" dirty="0" smtClean="0"/>
            </a:br>
            <a:r>
              <a:rPr lang="tr-TR" dirty="0" err="1" smtClean="0"/>
              <a:t>kreatinin</a:t>
            </a:r>
            <a:r>
              <a:rPr lang="tr-TR" dirty="0" smtClean="0"/>
              <a:t> </a:t>
            </a:r>
            <a:r>
              <a:rPr lang="tr-TR" dirty="0" err="1" smtClean="0"/>
              <a:t>klirensi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24 saatlik idrar toplama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384376"/>
          </a:xfrm>
        </p:spPr>
        <p:txBody>
          <a:bodyPr/>
          <a:lstStyle/>
          <a:p>
            <a:r>
              <a:rPr lang="tr-TR" dirty="0" smtClean="0"/>
              <a:t>Sabahki </a:t>
            </a:r>
            <a:r>
              <a:rPr lang="tr-TR" b="1" dirty="0" smtClean="0"/>
              <a:t>ilk idrar tuvalete </a:t>
            </a:r>
            <a:r>
              <a:rPr lang="tr-TR" dirty="0" smtClean="0"/>
              <a:t>yapılır; </a:t>
            </a:r>
          </a:p>
          <a:p>
            <a:endParaRPr lang="tr-TR" dirty="0" smtClean="0"/>
          </a:p>
          <a:p>
            <a:r>
              <a:rPr lang="tr-TR" dirty="0" smtClean="0"/>
              <a:t>Daha sonraki bütün idrarlar; gündüz, gece ve </a:t>
            </a:r>
            <a:r>
              <a:rPr lang="tr-TR" b="1" dirty="0" smtClean="0"/>
              <a:t>ertesi günkü ilk idrar dahil </a:t>
            </a:r>
            <a:r>
              <a:rPr lang="tr-TR" dirty="0" smtClean="0"/>
              <a:t>olmak üzere, idrar kabına toplanır.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GFR Tahmininde Kullanılan Çeşitli Formüller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625" t="34296" r="28030" b="40949"/>
          <a:stretch/>
        </p:blipFill>
        <p:spPr bwMode="auto">
          <a:xfrm>
            <a:off x="754522" y="1577931"/>
            <a:ext cx="7717935" cy="22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755" t="36786" r="26121" b="41348"/>
          <a:stretch/>
        </p:blipFill>
        <p:spPr bwMode="auto">
          <a:xfrm>
            <a:off x="479202" y="4005064"/>
            <a:ext cx="8268577" cy="202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http://mdrd.com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3"/>
              </a:rPr>
              <a:t>http</a:t>
            </a:r>
            <a:r>
              <a:rPr lang="tr-TR" dirty="0" smtClean="0">
                <a:hlinkClick r:id="rId3"/>
              </a:rPr>
              <a:t>://</a:t>
            </a:r>
            <a:r>
              <a:rPr lang="tr-TR" dirty="0" smtClean="0">
                <a:hlinkClick r:id="rId3"/>
              </a:rPr>
              <a:t>nephron.org/mdrd_gfr_si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www.qxmd.com/calculate/calculator_140/mdrd-egfr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Proteinüri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Büyük moleküler kütleli proteinler (albümin dahil) </a:t>
            </a:r>
            <a:r>
              <a:rPr lang="tr-TR" dirty="0" err="1" smtClean="0"/>
              <a:t>glomerüllerden</a:t>
            </a:r>
            <a:r>
              <a:rPr lang="tr-TR" dirty="0" smtClean="0"/>
              <a:t> filtre olamaz.</a:t>
            </a:r>
          </a:p>
          <a:p>
            <a:endParaRPr lang="tr-TR" dirty="0"/>
          </a:p>
          <a:p>
            <a:r>
              <a:rPr lang="tr-TR" dirty="0" smtClean="0"/>
              <a:t>Küçük molekül ağırlıklı proteinler ise, </a:t>
            </a:r>
            <a:r>
              <a:rPr lang="tr-TR" dirty="0" err="1" smtClean="0"/>
              <a:t>glomerüllerden</a:t>
            </a:r>
            <a:r>
              <a:rPr lang="tr-TR" dirty="0" smtClean="0"/>
              <a:t> filtre olduktan sonra </a:t>
            </a:r>
            <a:r>
              <a:rPr lang="tr-TR" dirty="0" err="1" smtClean="0"/>
              <a:t>tübüllerden</a:t>
            </a:r>
            <a:r>
              <a:rPr lang="tr-TR" dirty="0" smtClean="0"/>
              <a:t> geri emilir.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1432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Proteinüriler</a:t>
            </a:r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4427829"/>
              </p:ext>
            </p:extLst>
          </p:nvPr>
        </p:nvGraphicFramePr>
        <p:xfrm>
          <a:off x="323529" y="692696"/>
          <a:ext cx="8352927" cy="587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Proteinüri</a:t>
                      </a:r>
                      <a:r>
                        <a:rPr lang="tr-TR" dirty="0" smtClean="0"/>
                        <a:t> Çeşidi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Mekanizma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Örnek</a:t>
                      </a:r>
                    </a:p>
                  </a:txBody>
                  <a:tcPr/>
                </a:tc>
              </a:tr>
              <a:tr h="1344734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Glomerüler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Proteinüri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Artmış geçirgenlik:</a:t>
                      </a:r>
                    </a:p>
                    <a:p>
                      <a:pPr algn="ctr"/>
                      <a:r>
                        <a:rPr lang="tr-TR" dirty="0" err="1" smtClean="0"/>
                        <a:t>Glomerüler</a:t>
                      </a:r>
                      <a:r>
                        <a:rPr lang="tr-TR" dirty="0" smtClean="0"/>
                        <a:t> bazal </a:t>
                      </a:r>
                      <a:r>
                        <a:rPr lang="tr-TR" dirty="0" err="1" smtClean="0"/>
                        <a:t>membran</a:t>
                      </a:r>
                      <a:r>
                        <a:rPr lang="tr-TR" dirty="0" smtClean="0"/>
                        <a:t> hasarına bağlı olarak </a:t>
                      </a:r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özellikle albümin</a:t>
                      </a:r>
                      <a:r>
                        <a:rPr lang="tr-TR" dirty="0" smtClean="0"/>
                        <a:t>deki</a:t>
                      </a:r>
                      <a:r>
                        <a:rPr lang="tr-TR" baseline="0" dirty="0" smtClean="0"/>
                        <a:t> kaçak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Diyabetik </a:t>
                      </a:r>
                      <a:r>
                        <a:rPr lang="tr-TR" dirty="0" err="1" smtClean="0"/>
                        <a:t>nefropati</a:t>
                      </a:r>
                      <a:endParaRPr lang="tr-TR" dirty="0"/>
                    </a:p>
                  </a:txBody>
                  <a:tcPr/>
                </a:tc>
              </a:tr>
              <a:tr h="1799886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Taşma </a:t>
                      </a:r>
                      <a:r>
                        <a:rPr lang="tr-TR" dirty="0" err="1" smtClean="0"/>
                        <a:t>Proteinürisi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Tübüler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reabsorpsiyon</a:t>
                      </a:r>
                      <a:r>
                        <a:rPr lang="tr-TR" dirty="0" smtClean="0"/>
                        <a:t> kapasitesinin aşılması:</a:t>
                      </a:r>
                    </a:p>
                    <a:p>
                      <a:pPr algn="ctr"/>
                      <a:r>
                        <a:rPr lang="tr-TR" dirty="0" smtClean="0"/>
                        <a:t>Plazmada düşük molekül ağırlıklı proteinlerin aşırı yüksek seviyelerde mevcudiyeti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Multiple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miyelom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smtClean="0"/>
                        <a:t>(plazma hücre kanseri)</a:t>
                      </a:r>
                      <a:endParaRPr lang="tr-TR" dirty="0"/>
                    </a:p>
                  </a:txBody>
                  <a:tcPr/>
                </a:tc>
              </a:tr>
              <a:tr h="1515693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Tübüler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proteinüri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Azalmış geri-emilim:</a:t>
                      </a:r>
                    </a:p>
                    <a:p>
                      <a:pPr algn="ctr"/>
                      <a:r>
                        <a:rPr lang="tr-TR" dirty="0" smtClean="0"/>
                        <a:t>Düşük molekül ağırlıklı proteinlerin </a:t>
                      </a:r>
                      <a:r>
                        <a:rPr lang="tr-TR" dirty="0" err="1" smtClean="0"/>
                        <a:t>tübüler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reabsorpsiyonunun</a:t>
                      </a:r>
                      <a:r>
                        <a:rPr lang="tr-TR" dirty="0" smtClean="0"/>
                        <a:t> bozulması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Fanconi</a:t>
                      </a:r>
                      <a:r>
                        <a:rPr lang="tr-TR" dirty="0" smtClean="0"/>
                        <a:t> sendromu</a:t>
                      </a:r>
                      <a:endParaRPr lang="tr-TR" dirty="0"/>
                    </a:p>
                  </a:txBody>
                  <a:tcPr/>
                </a:tc>
              </a:tr>
              <a:tr h="77909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Post-</a:t>
                      </a:r>
                      <a:r>
                        <a:rPr lang="tr-TR" dirty="0" err="1" smtClean="0"/>
                        <a:t>renal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proteinüri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yollarından kaynaklanan proteinler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İdrar yolu enfeksiyonu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Spot İdrarda Protein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Normali: </a:t>
            </a:r>
            <a:r>
              <a:rPr lang="tr-TR" dirty="0" smtClean="0"/>
              <a:t>&lt;15 mg/</a:t>
            </a:r>
            <a:r>
              <a:rPr lang="tr-TR" dirty="0" err="1" smtClean="0"/>
              <a:t>dL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&gt;30 </a:t>
            </a:r>
            <a:r>
              <a:rPr lang="tr-TR" dirty="0" smtClean="0"/>
              <a:t>mg/</a:t>
            </a:r>
            <a:r>
              <a:rPr lang="tr-TR" dirty="0" err="1" smtClean="0"/>
              <a:t>dL</a:t>
            </a:r>
            <a:r>
              <a:rPr lang="tr-TR" dirty="0" smtClean="0"/>
              <a:t>: </a:t>
            </a:r>
            <a:r>
              <a:rPr lang="tr-TR" dirty="0" smtClean="0"/>
              <a:t>anlamlı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251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Spot İdrarda Protein/</a:t>
            </a:r>
            <a:r>
              <a:rPr lang="tr-TR" dirty="0" err="1" smtClean="0"/>
              <a:t>Kreatinin</a:t>
            </a:r>
            <a:r>
              <a:rPr lang="tr-TR" dirty="0" smtClean="0"/>
              <a:t> Oranı (mg/mg)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36613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&lt;0.15 : </a:t>
            </a:r>
            <a:r>
              <a:rPr lang="tr-TR" dirty="0" smtClean="0"/>
              <a:t>Normal</a:t>
            </a:r>
          </a:p>
          <a:p>
            <a:endParaRPr lang="tr-TR" dirty="0" smtClean="0"/>
          </a:p>
          <a:p>
            <a:r>
              <a:rPr lang="tr-TR" dirty="0" smtClean="0"/>
              <a:t>0.15-0.7 : Muhtemelen patolojik (24 saatlik total atılıma bakılır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&gt;0.7 : </a:t>
            </a:r>
            <a:r>
              <a:rPr lang="tr-TR" dirty="0" smtClean="0"/>
              <a:t>Anlamlı </a:t>
            </a:r>
            <a:r>
              <a:rPr lang="tr-TR" dirty="0" err="1" smtClean="0"/>
              <a:t>proteinüri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40943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tr-TR" dirty="0" smtClean="0"/>
              <a:t>Spot İdrarda </a:t>
            </a:r>
            <a:r>
              <a:rPr lang="tr-TR" dirty="0" err="1" smtClean="0"/>
              <a:t>Albumin</a:t>
            </a:r>
            <a:r>
              <a:rPr lang="tr-TR" dirty="0" smtClean="0"/>
              <a:t>/</a:t>
            </a:r>
            <a:r>
              <a:rPr lang="tr-TR" dirty="0" err="1" smtClean="0"/>
              <a:t>Kreatinin</a:t>
            </a:r>
            <a:r>
              <a:rPr lang="tr-TR" dirty="0" smtClean="0"/>
              <a:t> Oranı</a:t>
            </a:r>
            <a:br>
              <a:rPr lang="tr-TR" dirty="0" smtClean="0"/>
            </a:br>
            <a:r>
              <a:rPr lang="tr-TR" dirty="0" smtClean="0"/>
              <a:t>(mg/g)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56" t="36905" r="36415" b="35515"/>
          <a:stretch/>
        </p:blipFill>
        <p:spPr bwMode="auto">
          <a:xfrm>
            <a:off x="17200" y="2924944"/>
            <a:ext cx="913827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943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24 saatlik idrar ölçümleri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Normalde, günde, 150 </a:t>
            </a:r>
            <a:r>
              <a:rPr lang="tr-TR" dirty="0" err="1" smtClean="0"/>
              <a:t>mg’dan</a:t>
            </a:r>
            <a:r>
              <a:rPr lang="tr-TR" dirty="0" smtClean="0"/>
              <a:t> daha az protein ve 30 </a:t>
            </a:r>
            <a:r>
              <a:rPr lang="tr-TR" dirty="0" err="1" smtClean="0"/>
              <a:t>mg’dan</a:t>
            </a:r>
            <a:r>
              <a:rPr lang="tr-TR" dirty="0" smtClean="0"/>
              <a:t> daha az albümin idrarla atılır.</a:t>
            </a:r>
          </a:p>
          <a:p>
            <a:endParaRPr lang="tr-TR" dirty="0" smtClean="0"/>
          </a:p>
          <a:p>
            <a:r>
              <a:rPr lang="tr-TR" dirty="0" smtClean="0"/>
              <a:t>30-300 mg/gün albümin atılımı → </a:t>
            </a:r>
            <a:r>
              <a:rPr lang="tr-TR" dirty="0" err="1" smtClean="0"/>
              <a:t>mikroalbüminüri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Mikroalbüminüri</a:t>
            </a:r>
            <a:r>
              <a:rPr lang="tr-TR" dirty="0" smtClean="0"/>
              <a:t>, </a:t>
            </a:r>
            <a:r>
              <a:rPr lang="tr-TR" dirty="0" err="1" smtClean="0"/>
              <a:t>diyabetes</a:t>
            </a:r>
            <a:r>
              <a:rPr lang="tr-TR" dirty="0" smtClean="0"/>
              <a:t> </a:t>
            </a:r>
            <a:r>
              <a:rPr lang="tr-TR" dirty="0" err="1" smtClean="0"/>
              <a:t>mellitusta</a:t>
            </a:r>
            <a:r>
              <a:rPr lang="tr-TR" dirty="0" smtClean="0"/>
              <a:t> böbrek hasarının erken bir belirtecidir.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Kreatinin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9144000" cy="337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1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0" t="19444" r="24145" b="29563"/>
          <a:stretch/>
        </p:blipFill>
        <p:spPr bwMode="auto">
          <a:xfrm>
            <a:off x="0" y="692696"/>
            <a:ext cx="9144000" cy="47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5241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İdrarla Sodyum Atılımı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nekrozda, </a:t>
            </a:r>
            <a:r>
              <a:rPr lang="tr-TR" dirty="0" err="1" smtClean="0"/>
              <a:t>tübüller</a:t>
            </a:r>
            <a:r>
              <a:rPr lang="tr-TR" dirty="0" smtClean="0"/>
              <a:t> sodyum tutamaz ve sodyum kaybı olur. </a:t>
            </a:r>
            <a:r>
              <a:rPr lang="tr-TR" dirty="0" err="1" smtClean="0"/>
              <a:t>Prerenal</a:t>
            </a:r>
            <a:r>
              <a:rPr lang="tr-TR" dirty="0" smtClean="0"/>
              <a:t> </a:t>
            </a:r>
            <a:r>
              <a:rPr lang="tr-TR" dirty="0" err="1" smtClean="0"/>
              <a:t>ABY’de</a:t>
            </a:r>
            <a:r>
              <a:rPr lang="tr-TR" dirty="0" smtClean="0"/>
              <a:t> ise, </a:t>
            </a:r>
            <a:r>
              <a:rPr lang="tr-TR" dirty="0" err="1" smtClean="0"/>
              <a:t>tübüler</a:t>
            </a:r>
            <a:r>
              <a:rPr lang="tr-TR" dirty="0" smtClean="0"/>
              <a:t> sodyum emilimi artar ve sodyum atılımı azalır.</a:t>
            </a:r>
          </a:p>
          <a:p>
            <a:endParaRPr lang="tr-TR" dirty="0"/>
          </a:p>
          <a:p>
            <a:r>
              <a:rPr lang="tr-TR" dirty="0" err="1" smtClean="0"/>
              <a:t>Hiponatremi</a:t>
            </a:r>
            <a:r>
              <a:rPr lang="tr-TR" dirty="0" smtClean="0"/>
              <a:t> varlığında, idrarla sodyum atılımı 10 </a:t>
            </a:r>
            <a:r>
              <a:rPr lang="tr-TR" dirty="0" err="1" smtClean="0"/>
              <a:t>mEq</a:t>
            </a:r>
            <a:r>
              <a:rPr lang="tr-TR" dirty="0" smtClean="0"/>
              <a:t>/L’den az ise; böbrek dışı patolojiler düşünülür; 20 </a:t>
            </a:r>
            <a:r>
              <a:rPr lang="tr-TR" dirty="0" err="1" smtClean="0"/>
              <a:t>mEq</a:t>
            </a:r>
            <a:r>
              <a:rPr lang="tr-TR" dirty="0" smtClean="0"/>
              <a:t>/L’den yüksek ise, bu durum sodyum kaybının böbreklerden olduğuna işaret eder.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1964074"/>
              </p:ext>
            </p:extLst>
          </p:nvPr>
        </p:nvGraphicFramePr>
        <p:xfrm>
          <a:off x="457200" y="1600200"/>
          <a:ext cx="8229600" cy="3845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6900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Elektrolit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Normal Günlük Atılım</a:t>
                      </a:r>
                      <a:endParaRPr lang="tr-TR" dirty="0"/>
                    </a:p>
                  </a:txBody>
                  <a:tcPr/>
                </a:tc>
              </a:tr>
              <a:tr h="76900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Sodyum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100-150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mmol</a:t>
                      </a:r>
                      <a:r>
                        <a:rPr lang="tr-TR" baseline="0" dirty="0" smtClean="0"/>
                        <a:t>/gün</a:t>
                      </a:r>
                      <a:endParaRPr lang="tr-TR" dirty="0"/>
                    </a:p>
                  </a:txBody>
                  <a:tcPr/>
                </a:tc>
              </a:tr>
              <a:tr h="76900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Potasyum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60-80 </a:t>
                      </a:r>
                      <a:r>
                        <a:rPr lang="tr-TR" dirty="0" err="1" smtClean="0"/>
                        <a:t>mmol</a:t>
                      </a:r>
                      <a:r>
                        <a:rPr lang="tr-TR" dirty="0" smtClean="0"/>
                        <a:t>/gün</a:t>
                      </a:r>
                      <a:endParaRPr lang="tr-TR" dirty="0"/>
                    </a:p>
                  </a:txBody>
                  <a:tcPr/>
                </a:tc>
              </a:tr>
              <a:tr h="76900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Kalsiyum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200-300 mg/gün</a:t>
                      </a:r>
                      <a:endParaRPr lang="tr-TR" dirty="0"/>
                    </a:p>
                  </a:txBody>
                  <a:tcPr/>
                </a:tc>
              </a:tr>
              <a:tr h="769005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Fosfor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900-1000 mg/gün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2861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Fraksiyone</a:t>
            </a:r>
            <a:r>
              <a:rPr lang="tr-TR" dirty="0" smtClean="0"/>
              <a:t> Sodyum Atılımı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Tübüler</a:t>
            </a:r>
            <a:r>
              <a:rPr lang="tr-TR" dirty="0" smtClean="0"/>
              <a:t> fonksiyonun belirtecidir.</a:t>
            </a:r>
          </a:p>
          <a:p>
            <a:endParaRPr lang="tr-TR" dirty="0" smtClean="0"/>
          </a:p>
          <a:p>
            <a:r>
              <a:rPr lang="tr-TR" dirty="0" smtClean="0"/>
              <a:t>Normalde </a:t>
            </a:r>
            <a:r>
              <a:rPr lang="tr-TR" dirty="0"/>
              <a:t>%1'dir.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Prerenal</a:t>
            </a:r>
            <a:r>
              <a:rPr lang="tr-TR" dirty="0" smtClean="0"/>
              <a:t> </a:t>
            </a:r>
            <a:r>
              <a:rPr lang="tr-TR" dirty="0" err="1" smtClean="0"/>
              <a:t>ABY'de</a:t>
            </a:r>
            <a:r>
              <a:rPr lang="tr-TR" dirty="0" smtClean="0"/>
              <a:t> </a:t>
            </a:r>
            <a:r>
              <a:rPr lang="tr-TR" dirty="0"/>
              <a:t>%1'in </a:t>
            </a:r>
            <a:r>
              <a:rPr lang="tr-TR" dirty="0" smtClean="0"/>
              <a:t>altında; </a:t>
            </a:r>
            <a:r>
              <a:rPr lang="tr-TR" dirty="0" err="1"/>
              <a:t>intrinsik</a:t>
            </a:r>
            <a:r>
              <a:rPr lang="tr-TR" dirty="0"/>
              <a:t> </a:t>
            </a:r>
            <a:r>
              <a:rPr lang="tr-TR" dirty="0" err="1"/>
              <a:t>ABY'de</a:t>
            </a:r>
            <a:r>
              <a:rPr lang="tr-TR" dirty="0"/>
              <a:t> %</a:t>
            </a:r>
            <a:r>
              <a:rPr lang="tr-TR" dirty="0" smtClean="0"/>
              <a:t>1'in üstündedir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71122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>
                <a:hlinkClick r:id="rId2"/>
              </a:rPr>
              <a:t>http://www.mdcalc.com/fractional-excretion-of-sodium-fena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  <a:p>
            <a:endParaRPr lang="tr-TR" dirty="0"/>
          </a:p>
          <a:p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www.endmemo.com/medical/unitconvert/Creatinine.php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9621" t="58375" r="24569" b="30707"/>
          <a:stretch/>
        </p:blipFill>
        <p:spPr bwMode="auto">
          <a:xfrm>
            <a:off x="1" y="836712"/>
            <a:ext cx="91440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252"/>
            <a:ext cx="9144000" cy="643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Prerenal</a:t>
            </a:r>
            <a:r>
              <a:rPr lang="tr-TR" dirty="0" smtClean="0"/>
              <a:t> ABY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BUN/</a:t>
            </a:r>
            <a:r>
              <a:rPr lang="tr-TR" dirty="0" err="1" smtClean="0"/>
              <a:t>kreatinin</a:t>
            </a:r>
            <a:r>
              <a:rPr lang="tr-TR" dirty="0" smtClean="0"/>
              <a:t> &gt;20 (</a:t>
            </a:r>
            <a:r>
              <a:rPr lang="tr-TR" dirty="0" err="1" smtClean="0"/>
              <a:t>hipovolemiye</a:t>
            </a:r>
            <a:r>
              <a:rPr lang="tr-TR" dirty="0" smtClean="0"/>
              <a:t> cevap olarak, böbrekler sodyum, su ve beraberinde üre geri emilimini artırır)</a:t>
            </a:r>
          </a:p>
          <a:p>
            <a:r>
              <a:rPr lang="tr-TR" dirty="0" smtClean="0"/>
              <a:t>İdrar </a:t>
            </a:r>
            <a:r>
              <a:rPr lang="tr-TR" dirty="0" err="1" smtClean="0"/>
              <a:t>osmolalitesi</a:t>
            </a:r>
            <a:r>
              <a:rPr lang="tr-TR" dirty="0" smtClean="0"/>
              <a:t> &gt; 500 </a:t>
            </a:r>
            <a:r>
              <a:rPr lang="tr-TR" dirty="0" err="1" smtClean="0"/>
              <a:t>mOsm</a:t>
            </a:r>
            <a:r>
              <a:rPr lang="tr-TR" dirty="0" smtClean="0"/>
              <a:t>/kg</a:t>
            </a:r>
          </a:p>
          <a:p>
            <a:r>
              <a:rPr lang="tr-TR" dirty="0" smtClean="0"/>
              <a:t>İdrar </a:t>
            </a:r>
            <a:r>
              <a:rPr lang="tr-TR" dirty="0" err="1" smtClean="0"/>
              <a:t>dansitesi</a:t>
            </a:r>
            <a:r>
              <a:rPr lang="tr-TR" dirty="0" smtClean="0"/>
              <a:t> &gt; 1020</a:t>
            </a:r>
          </a:p>
          <a:p>
            <a:r>
              <a:rPr lang="tr-TR" dirty="0" smtClean="0"/>
              <a:t>İdrar sodyumu &lt;20 </a:t>
            </a:r>
            <a:r>
              <a:rPr lang="tr-TR" dirty="0" err="1" smtClean="0"/>
              <a:t>mEq</a:t>
            </a:r>
            <a:r>
              <a:rPr lang="tr-TR" dirty="0" smtClean="0"/>
              <a:t>/L</a:t>
            </a:r>
          </a:p>
          <a:p>
            <a:r>
              <a:rPr lang="tr-TR" dirty="0" err="1" smtClean="0"/>
              <a:t>Fraksiyonel</a:t>
            </a:r>
            <a:r>
              <a:rPr lang="tr-TR" dirty="0" smtClean="0"/>
              <a:t> sodyum atılımı &lt;%1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007343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Akut </a:t>
            </a:r>
            <a:r>
              <a:rPr lang="tr-TR" dirty="0" err="1" smtClean="0"/>
              <a:t>Tübüler</a:t>
            </a:r>
            <a:r>
              <a:rPr lang="tr-TR" dirty="0" smtClean="0"/>
              <a:t> Nekroz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 smtClean="0"/>
              <a:t>BUN/</a:t>
            </a:r>
            <a:r>
              <a:rPr lang="tr-TR" dirty="0" err="1" smtClean="0"/>
              <a:t>kreatinin</a:t>
            </a:r>
            <a:r>
              <a:rPr lang="tr-TR" dirty="0" smtClean="0"/>
              <a:t> &lt;20</a:t>
            </a:r>
          </a:p>
          <a:p>
            <a:pPr lvl="1"/>
            <a:r>
              <a:rPr lang="tr-TR" dirty="0" smtClean="0"/>
              <a:t>&lt;350 </a:t>
            </a:r>
            <a:r>
              <a:rPr lang="tr-TR" dirty="0" err="1" smtClean="0"/>
              <a:t>mOsm</a:t>
            </a:r>
            <a:r>
              <a:rPr lang="tr-TR" dirty="0" smtClean="0"/>
              <a:t>/kg</a:t>
            </a:r>
          </a:p>
          <a:p>
            <a:pPr lvl="1"/>
            <a:r>
              <a:rPr lang="tr-TR" dirty="0" smtClean="0"/>
              <a:t>İdrar </a:t>
            </a:r>
            <a:r>
              <a:rPr lang="tr-TR" dirty="0" err="1" smtClean="0"/>
              <a:t>dansitesi</a:t>
            </a:r>
            <a:r>
              <a:rPr lang="tr-TR" dirty="0" smtClean="0"/>
              <a:t> ~ 1010</a:t>
            </a:r>
          </a:p>
          <a:p>
            <a:pPr lvl="1"/>
            <a:r>
              <a:rPr lang="tr-TR" dirty="0" smtClean="0"/>
              <a:t>İdrar sodyumu &gt;40 </a:t>
            </a:r>
            <a:r>
              <a:rPr lang="tr-TR" dirty="0" err="1" smtClean="0"/>
              <a:t>mEq</a:t>
            </a:r>
            <a:r>
              <a:rPr lang="tr-TR" dirty="0" smtClean="0"/>
              <a:t>/L</a:t>
            </a:r>
          </a:p>
          <a:p>
            <a:pPr lvl="1"/>
            <a:r>
              <a:rPr lang="tr-TR" dirty="0" err="1" smtClean="0"/>
              <a:t>Fraksiyone</a:t>
            </a:r>
            <a:r>
              <a:rPr lang="tr-TR" dirty="0" smtClean="0"/>
              <a:t> sodyum atılımı &gt;%1</a:t>
            </a:r>
          </a:p>
          <a:p>
            <a:pPr lvl="1"/>
            <a:r>
              <a:rPr lang="tr-TR" dirty="0" smtClean="0"/>
              <a:t>İdrar analizinde silendirler,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tübüler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3988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Kreatinin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 azaldıkça, serum üre ve </a:t>
            </a:r>
            <a:r>
              <a:rPr lang="tr-TR" dirty="0" err="1" smtClean="0"/>
              <a:t>kreatinin</a:t>
            </a:r>
            <a:r>
              <a:rPr lang="tr-TR" dirty="0" smtClean="0"/>
              <a:t> düzeyleri artar; bu yüzden böbrek fonksiyonlarının değerlendirilmesinde bu iki test rutin olarak kullanılır. </a:t>
            </a:r>
          </a:p>
          <a:p>
            <a:endParaRPr lang="tr-TR" dirty="0" smtClean="0"/>
          </a:p>
          <a:p>
            <a:r>
              <a:rPr lang="tr-TR" dirty="0" err="1" smtClean="0"/>
              <a:t>Kreatinin</a:t>
            </a:r>
            <a:r>
              <a:rPr lang="tr-TR" dirty="0" smtClean="0"/>
              <a:t>, böbrek fonksiyonlarının değerlendirilmesinde üreye göre daha iyi bir belirteçtir.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5 yaş altı çocuklarda </a:t>
            </a:r>
            <a:r>
              <a:rPr lang="tr-TR" dirty="0" err="1" smtClean="0"/>
              <a:t>kreatininin</a:t>
            </a:r>
            <a:r>
              <a:rPr lang="tr-TR" dirty="0" smtClean="0"/>
              <a:t> üst sınırı 0.5 mg/</a:t>
            </a:r>
            <a:r>
              <a:rPr lang="tr-TR" dirty="0" err="1" smtClean="0"/>
              <a:t>dL’dir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5 yaş altı bir çocukta 1 mg/</a:t>
            </a:r>
            <a:r>
              <a:rPr lang="tr-TR" dirty="0" err="1" smtClean="0"/>
              <a:t>dL</a:t>
            </a:r>
            <a:r>
              <a:rPr lang="tr-TR" dirty="0" err="1" smtClean="0"/>
              <a:t>’lik</a:t>
            </a:r>
            <a:r>
              <a:rPr lang="tr-TR" dirty="0" smtClean="0"/>
              <a:t> bir </a:t>
            </a:r>
            <a:r>
              <a:rPr lang="tr-TR" dirty="0" err="1" smtClean="0"/>
              <a:t>kreatinin</a:t>
            </a:r>
            <a:r>
              <a:rPr lang="tr-TR" dirty="0" smtClean="0"/>
              <a:t> düzeyi bile, </a:t>
            </a:r>
            <a:r>
              <a:rPr lang="tr-TR" dirty="0" err="1" smtClean="0"/>
              <a:t>GFR’de</a:t>
            </a:r>
            <a:r>
              <a:rPr lang="tr-TR" dirty="0" smtClean="0"/>
              <a:t> %50’nin üzerinde bir azalmaya işaret eder.</a:t>
            </a:r>
          </a:p>
          <a:p>
            <a:endParaRPr lang="tr-TR" dirty="0" smtClean="0"/>
          </a:p>
          <a:p>
            <a:r>
              <a:rPr lang="tr-TR" dirty="0" smtClean="0"/>
              <a:t>Bu yüzden küçük çocuklarda referans aralığın üst sınırının, erişkinlerinkine göre daha az olduğu unutulmamalıdır.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273577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tr-TR" dirty="0" smtClean="0"/>
              <a:t>Üre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 descr="https://upload.wikimedia.org/wikipedia/commons/c/c0/U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8102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r>
              <a:rPr lang="tr-TR" dirty="0" smtClean="0"/>
              <a:t>BUN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tr-TR" dirty="0" smtClean="0"/>
              <a:t>BUN: </a:t>
            </a:r>
            <a:r>
              <a:rPr lang="tr-TR" b="1" dirty="0" err="1" smtClean="0"/>
              <a:t>B</a:t>
            </a:r>
            <a:r>
              <a:rPr lang="tr-TR" dirty="0" err="1" smtClean="0"/>
              <a:t>lood</a:t>
            </a:r>
            <a:r>
              <a:rPr lang="tr-TR" dirty="0" smtClean="0"/>
              <a:t> </a:t>
            </a:r>
            <a:r>
              <a:rPr lang="tr-TR" b="1" dirty="0" err="1" smtClean="0"/>
              <a:t>U</a:t>
            </a:r>
            <a:r>
              <a:rPr lang="tr-TR" dirty="0" err="1" smtClean="0"/>
              <a:t>rea</a:t>
            </a:r>
            <a:r>
              <a:rPr lang="tr-TR" dirty="0" smtClean="0"/>
              <a:t> </a:t>
            </a:r>
            <a:r>
              <a:rPr lang="tr-TR" b="1" dirty="0" err="1" smtClean="0"/>
              <a:t>N</a:t>
            </a:r>
            <a:r>
              <a:rPr lang="tr-TR" dirty="0" err="1" smtClean="0"/>
              <a:t>itrogen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BUN (mg/</a:t>
            </a:r>
            <a:r>
              <a:rPr lang="tr-TR" dirty="0" err="1" smtClean="0"/>
              <a:t>dL</a:t>
            </a:r>
            <a:r>
              <a:rPr lang="tr-TR" dirty="0" smtClean="0"/>
              <a:t>), yaklaşık olarak, </a:t>
            </a:r>
          </a:p>
          <a:p>
            <a:pPr lvl="1"/>
            <a:r>
              <a:rPr lang="tr-TR" dirty="0" smtClean="0"/>
              <a:t>üre </a:t>
            </a:r>
            <a:r>
              <a:rPr lang="tr-TR" dirty="0" smtClean="0"/>
              <a:t>(mg/</a:t>
            </a:r>
            <a:r>
              <a:rPr lang="tr-TR" dirty="0" err="1" smtClean="0"/>
              <a:t>dL</a:t>
            </a:r>
            <a:r>
              <a:rPr lang="tr-TR" dirty="0" smtClean="0"/>
              <a:t>)/2,14 ‘e </a:t>
            </a:r>
            <a:r>
              <a:rPr lang="tr-TR" dirty="0" smtClean="0"/>
              <a:t>eşittir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36712"/>
          </a:xfrm>
        </p:spPr>
        <p:txBody>
          <a:bodyPr/>
          <a:lstStyle/>
          <a:p>
            <a:r>
              <a:rPr lang="tr-TR" dirty="0" smtClean="0"/>
              <a:t>BUN/</a:t>
            </a:r>
            <a:r>
              <a:rPr lang="tr-TR" dirty="0" err="1" smtClean="0"/>
              <a:t>Kreatinin</a:t>
            </a:r>
            <a:r>
              <a:rPr lang="tr-TR" dirty="0" smtClean="0"/>
              <a:t> Oranı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4062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Pre-renal</a:t>
            </a:r>
            <a:r>
              <a:rPr lang="tr-TR" dirty="0" smtClean="0"/>
              <a:t> </a:t>
            </a:r>
            <a:r>
              <a:rPr lang="tr-TR" dirty="0" err="1" smtClean="0"/>
              <a:t>azotemi</a:t>
            </a:r>
            <a:r>
              <a:rPr lang="tr-TR" dirty="0" smtClean="0"/>
              <a:t> (PRA) ile akut </a:t>
            </a:r>
            <a:r>
              <a:rPr lang="tr-TR" dirty="0" err="1" smtClean="0"/>
              <a:t>tübüler</a:t>
            </a:r>
            <a:r>
              <a:rPr lang="tr-TR" dirty="0" smtClean="0"/>
              <a:t> nekrozun (ATN) ayrımında kullanılır.</a:t>
            </a:r>
          </a:p>
          <a:p>
            <a:endParaRPr lang="tr-TR" dirty="0" smtClean="0"/>
          </a:p>
          <a:p>
            <a:r>
              <a:rPr lang="tr-TR" dirty="0" smtClean="0"/>
              <a:t>Teorik olarak, </a:t>
            </a:r>
            <a:r>
              <a:rPr lang="tr-TR" dirty="0" err="1" smtClean="0"/>
              <a:t>prerenal</a:t>
            </a:r>
            <a:r>
              <a:rPr lang="tr-TR" dirty="0" smtClean="0"/>
              <a:t> </a:t>
            </a:r>
            <a:r>
              <a:rPr lang="tr-TR" dirty="0" err="1" smtClean="0"/>
              <a:t>azotemide</a:t>
            </a:r>
            <a:r>
              <a:rPr lang="tr-TR" dirty="0" smtClean="0"/>
              <a:t> (ADH hormonunun etkisiyle) üre ve su </a:t>
            </a:r>
            <a:r>
              <a:rPr lang="tr-TR" dirty="0" err="1" smtClean="0"/>
              <a:t>reabsorpsiyonu</a:t>
            </a:r>
            <a:r>
              <a:rPr lang="tr-TR" dirty="0" smtClean="0"/>
              <a:t> artar</a:t>
            </a:r>
            <a:r>
              <a:rPr lang="tr-TR" dirty="0"/>
              <a:t>;</a:t>
            </a:r>
            <a:r>
              <a:rPr lang="tr-TR" dirty="0" smtClean="0"/>
              <a:t> </a:t>
            </a:r>
            <a:r>
              <a:rPr lang="tr-TR" dirty="0"/>
              <a:t>b</a:t>
            </a:r>
            <a:r>
              <a:rPr lang="tr-TR" dirty="0" smtClean="0"/>
              <a:t>öylece BUN/</a:t>
            </a:r>
            <a:r>
              <a:rPr lang="tr-TR" dirty="0" err="1" smtClean="0"/>
              <a:t>kreatinin</a:t>
            </a:r>
            <a:r>
              <a:rPr lang="tr-TR" dirty="0" smtClean="0"/>
              <a:t> oranı yükselir. </a:t>
            </a:r>
            <a:r>
              <a:rPr lang="tr-TR" dirty="0" err="1" smtClean="0"/>
              <a:t>Tübüler</a:t>
            </a:r>
            <a:r>
              <a:rPr lang="tr-TR" dirty="0" smtClean="0"/>
              <a:t> hasarda ise üre </a:t>
            </a:r>
            <a:r>
              <a:rPr lang="tr-TR" dirty="0" err="1" smtClean="0"/>
              <a:t>reabsorpsiyonu</a:t>
            </a:r>
            <a:r>
              <a:rPr lang="tr-TR" dirty="0" smtClean="0"/>
              <a:t> </a:t>
            </a:r>
            <a:r>
              <a:rPr lang="tr-TR" dirty="0" err="1" smtClean="0"/>
              <a:t>bozulacğından</a:t>
            </a:r>
            <a:r>
              <a:rPr lang="tr-TR" dirty="0" smtClean="0"/>
              <a:t>, BUN/</a:t>
            </a:r>
            <a:r>
              <a:rPr lang="tr-TR" dirty="0" err="1" smtClean="0"/>
              <a:t>kreatinin</a:t>
            </a:r>
            <a:r>
              <a:rPr lang="tr-TR" dirty="0" smtClean="0"/>
              <a:t> oranı </a:t>
            </a:r>
            <a:r>
              <a:rPr lang="tr-TR" dirty="0" smtClean="0"/>
              <a:t>azalacaktır. Ancak </a:t>
            </a:r>
            <a:r>
              <a:rPr lang="tr-TR" dirty="0" smtClean="0"/>
              <a:t>bu oranın pratik faydası tartışmalıdır.</a:t>
            </a:r>
            <a:br>
              <a:rPr lang="tr-TR" dirty="0" smtClean="0"/>
            </a:b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Glomerüler</a:t>
            </a:r>
            <a:r>
              <a:rPr lang="tr-TR" dirty="0" smtClean="0"/>
              <a:t> </a:t>
            </a:r>
            <a:r>
              <a:rPr lang="tr-TR" dirty="0" err="1" smtClean="0"/>
              <a:t>Filtrasyon</a:t>
            </a:r>
            <a:r>
              <a:rPr lang="tr-TR" dirty="0" smtClean="0"/>
              <a:t> Hızı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Plazmanın </a:t>
            </a:r>
            <a:r>
              <a:rPr lang="tr-TR" dirty="0" err="1" smtClean="0"/>
              <a:t>glomerülden</a:t>
            </a:r>
            <a:r>
              <a:rPr lang="tr-TR" dirty="0" smtClean="0"/>
              <a:t> süzülme hızı.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Normalde </a:t>
            </a:r>
            <a:r>
              <a:rPr lang="tr-TR" dirty="0"/>
              <a:t>125 </a:t>
            </a:r>
            <a:r>
              <a:rPr lang="tr-TR" dirty="0" err="1"/>
              <a:t>mL</a:t>
            </a:r>
            <a:r>
              <a:rPr lang="tr-TR" dirty="0"/>
              <a:t>/</a:t>
            </a:r>
            <a:r>
              <a:rPr lang="tr-TR" dirty="0" err="1"/>
              <a:t>dk</a:t>
            </a:r>
            <a:r>
              <a:rPr lang="tr-TR" dirty="0"/>
              <a:t> = 180 litre/gün (her gün böbreklerden yaklaşık 180 litre kan süzülür)</a:t>
            </a:r>
          </a:p>
          <a:p>
            <a:endParaRPr lang="tr-TR" dirty="0" smtClean="0"/>
          </a:p>
          <a:p>
            <a:r>
              <a:rPr lang="tr-TR" dirty="0" smtClean="0"/>
              <a:t>İşlevsel </a:t>
            </a:r>
            <a:r>
              <a:rPr lang="tr-TR" dirty="0" err="1" smtClean="0"/>
              <a:t>nefron</a:t>
            </a:r>
            <a:r>
              <a:rPr lang="tr-TR" dirty="0" smtClean="0"/>
              <a:t> sayısının belirteci olarak kabul edilir.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7867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1095</Words>
  <Application>Microsoft Office PowerPoint</Application>
  <PresentationFormat>Ekran Gösterisi (4:3)</PresentationFormat>
  <Paragraphs>182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Böbrek Hastalıklarında Biyokimyasal Değişiklikler </vt:lpstr>
      <vt:lpstr>Başlıca Renal Fonksiyon Testleri</vt:lpstr>
      <vt:lpstr>Kreatinin</vt:lpstr>
      <vt:lpstr>Kreatinin</vt:lpstr>
      <vt:lpstr>Slayt 5</vt:lpstr>
      <vt:lpstr>Üre</vt:lpstr>
      <vt:lpstr>BUN</vt:lpstr>
      <vt:lpstr>BUN/Kreatinin Oranı</vt:lpstr>
      <vt:lpstr>Glomerüler Filtrasyon Hızı</vt:lpstr>
      <vt:lpstr>Glomerüler Filtrasyon Hızı</vt:lpstr>
      <vt:lpstr>Klirens</vt:lpstr>
      <vt:lpstr>Slayt 12</vt:lpstr>
      <vt:lpstr>Slayt 13</vt:lpstr>
      <vt:lpstr>Slayt 14</vt:lpstr>
      <vt:lpstr>Slayt 15</vt:lpstr>
      <vt:lpstr>Örnek </vt:lpstr>
      <vt:lpstr>Slayt 17</vt:lpstr>
      <vt:lpstr>Kreatinin Klirensi</vt:lpstr>
      <vt:lpstr>Kreatinin Klirensi</vt:lpstr>
      <vt:lpstr>24 saatlik idrarda  kreatinin klirensi</vt:lpstr>
      <vt:lpstr>24 saatlik idrar toplama</vt:lpstr>
      <vt:lpstr>GFR Tahmininde Kullanılan Çeşitli Formüller</vt:lpstr>
      <vt:lpstr>Slayt 23</vt:lpstr>
      <vt:lpstr>Proteinüri</vt:lpstr>
      <vt:lpstr>Proteinüriler</vt:lpstr>
      <vt:lpstr>Spot İdrarda Protein</vt:lpstr>
      <vt:lpstr>Spot İdrarda Protein/Kreatinin Oranı (mg/mg)</vt:lpstr>
      <vt:lpstr>Spot İdrarda Albumin/Kreatinin Oranı (mg/g)</vt:lpstr>
      <vt:lpstr>24 saatlik idrar ölçümleri</vt:lpstr>
      <vt:lpstr>Slayt 30</vt:lpstr>
      <vt:lpstr>İdrarla Sodyum Atılımı</vt:lpstr>
      <vt:lpstr>Slayt 32</vt:lpstr>
      <vt:lpstr>Fraksiyone Sodyum Atılımı</vt:lpstr>
      <vt:lpstr>Slayt 34</vt:lpstr>
      <vt:lpstr>Slayt 35</vt:lpstr>
      <vt:lpstr>Prerenal ABY</vt:lpstr>
      <vt:lpstr>Akut Tübüler Nekroz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Böbrek Hastalıklarında Biyokimyasal Değişiklikler </dc:title>
  <dc:creator>Fujitsu</dc:creator>
  <cp:lastModifiedBy>SérKaN MéÇo</cp:lastModifiedBy>
  <cp:revision>82</cp:revision>
  <dcterms:created xsi:type="dcterms:W3CDTF">2016-04-13T07:17:20Z</dcterms:created>
  <dcterms:modified xsi:type="dcterms:W3CDTF">2016-05-26T07:30:18Z</dcterms:modified>
</cp:coreProperties>
</file>