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26" r:id="rId3"/>
    <p:sldId id="328" r:id="rId4"/>
    <p:sldId id="327" r:id="rId5"/>
    <p:sldId id="335" r:id="rId6"/>
    <p:sldId id="329" r:id="rId7"/>
    <p:sldId id="331" r:id="rId8"/>
    <p:sldId id="341" r:id="rId9"/>
    <p:sldId id="339" r:id="rId10"/>
    <p:sldId id="340" r:id="rId11"/>
    <p:sldId id="332" r:id="rId12"/>
    <p:sldId id="334" r:id="rId13"/>
    <p:sldId id="337" r:id="rId14"/>
    <p:sldId id="338" r:id="rId15"/>
    <p:sldId id="333" r:id="rId16"/>
    <p:sldId id="342" r:id="rId17"/>
    <p:sldId id="343" r:id="rId18"/>
    <p:sldId id="323" r:id="rId19"/>
    <p:sldId id="315" r:id="rId20"/>
    <p:sldId id="274" r:id="rId21"/>
    <p:sldId id="316" r:id="rId22"/>
    <p:sldId id="267" r:id="rId23"/>
    <p:sldId id="317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21.10.2019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21.10.2019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21.10.2019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21.10.2019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17 Ekim – </a:t>
            </a:r>
            <a:r>
              <a:rPr lang="tr-TR" dirty="0" err="1" smtClean="0"/>
              <a:t>Pleksuslar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Plexus</a:t>
            </a:r>
            <a:r>
              <a:rPr lang="tr-TR" dirty="0" smtClean="0"/>
              <a:t> </a:t>
            </a:r>
            <a:r>
              <a:rPr lang="tr-TR" dirty="0" err="1" smtClean="0"/>
              <a:t>cervicalis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Plexus</a:t>
            </a:r>
            <a:r>
              <a:rPr lang="tr-TR" dirty="0" smtClean="0"/>
              <a:t> </a:t>
            </a:r>
            <a:r>
              <a:rPr lang="tr-TR" dirty="0" err="1" smtClean="0"/>
              <a:t>brachialis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Plexus</a:t>
            </a:r>
            <a:r>
              <a:rPr lang="tr-TR" dirty="0" smtClean="0"/>
              <a:t> </a:t>
            </a:r>
            <a:r>
              <a:rPr lang="tr-TR" dirty="0" err="1" smtClean="0"/>
              <a:t>lumbalis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Plexus</a:t>
            </a:r>
            <a:r>
              <a:rPr lang="tr-TR" dirty="0" smtClean="0"/>
              <a:t> </a:t>
            </a:r>
            <a:r>
              <a:rPr lang="tr-TR" dirty="0" err="1" smtClean="0"/>
              <a:t>sacralis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1986" name="Picture 2" descr="https://korshjafarniamd.com/blog/wp-content/uploads/2013/11/Handlebar-Hazards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N. </a:t>
            </a:r>
            <a:r>
              <a:rPr lang="tr-TR" dirty="0" err="1" smtClean="0"/>
              <a:t>medianus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Kol ya da dirsek yaralanması -&gt;  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  <a:r>
              <a:rPr lang="tr-TR" dirty="0" err="1" smtClean="0"/>
              <a:t>median</a:t>
            </a:r>
            <a:r>
              <a:rPr lang="tr-TR" dirty="0" smtClean="0"/>
              <a:t> </a:t>
            </a:r>
            <a:r>
              <a:rPr lang="tr-TR" dirty="0" err="1" smtClean="0"/>
              <a:t>nerve</a:t>
            </a:r>
            <a:r>
              <a:rPr lang="tr-TR" dirty="0" smtClean="0"/>
              <a:t> </a:t>
            </a:r>
            <a:r>
              <a:rPr lang="tr-TR" dirty="0" err="1" smtClean="0"/>
              <a:t>palsy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orta ve işaret parmağına </a:t>
            </a:r>
            <a:r>
              <a:rPr lang="tr-TR" dirty="0" err="1" smtClean="0"/>
              <a:t>fleksiyon</a:t>
            </a:r>
            <a:r>
              <a:rPr lang="tr-TR" dirty="0" smtClean="0"/>
              <a:t> yaptıramama: ebe eli/vaftiz eli (</a:t>
            </a:r>
            <a:r>
              <a:rPr lang="tr-TR" dirty="0" err="1" smtClean="0"/>
              <a:t>Benedict’s</a:t>
            </a:r>
            <a:r>
              <a:rPr lang="tr-TR" dirty="0" smtClean="0"/>
              <a:t> </a:t>
            </a:r>
            <a:r>
              <a:rPr lang="tr-TR" dirty="0" err="1" smtClean="0"/>
              <a:t>hand</a:t>
            </a:r>
            <a:r>
              <a:rPr lang="tr-TR" dirty="0" smtClean="0"/>
              <a:t>) </a:t>
            </a:r>
            <a:r>
              <a:rPr lang="tr-TR" dirty="0" err="1" smtClean="0"/>
              <a:t>deformitesi</a:t>
            </a:r>
            <a:r>
              <a:rPr lang="tr-TR" dirty="0" smtClean="0"/>
              <a:t>. Hastadan elini yumruk yapması istendiğinde oluşur.</a:t>
            </a:r>
          </a:p>
          <a:p>
            <a:pPr lvl="1"/>
            <a:r>
              <a:rPr lang="tr-TR" dirty="0" smtClean="0"/>
              <a:t>baş parmak ve işaret parmağı </a:t>
            </a:r>
            <a:r>
              <a:rPr lang="tr-TR" dirty="0" err="1" smtClean="0"/>
              <a:t>adduksiyon</a:t>
            </a:r>
            <a:r>
              <a:rPr lang="tr-TR" dirty="0" smtClean="0"/>
              <a:t> ve </a:t>
            </a:r>
            <a:r>
              <a:rPr lang="tr-TR" dirty="0" err="1" smtClean="0"/>
              <a:t>hiperekstansiyon</a:t>
            </a:r>
            <a:r>
              <a:rPr lang="tr-TR" dirty="0" smtClean="0"/>
              <a:t> pozisyonunda kalır -&gt; maymun eli (</a:t>
            </a:r>
            <a:r>
              <a:rPr lang="tr-TR" dirty="0" err="1" smtClean="0"/>
              <a:t>ape</a:t>
            </a:r>
            <a:r>
              <a:rPr lang="tr-TR" dirty="0" smtClean="0"/>
              <a:t> </a:t>
            </a:r>
            <a:r>
              <a:rPr lang="tr-TR" dirty="0" err="1" smtClean="0"/>
              <a:t>hand</a:t>
            </a:r>
            <a:r>
              <a:rPr lang="tr-TR" dirty="0" smtClean="0"/>
              <a:t>) </a:t>
            </a:r>
            <a:r>
              <a:rPr lang="tr-TR" dirty="0" err="1" smtClean="0"/>
              <a:t>deformitesi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Karpal</a:t>
            </a:r>
            <a:r>
              <a:rPr lang="tr-TR" dirty="0" smtClean="0"/>
              <a:t> tünelden geçerken zedelenirse -&gt; </a:t>
            </a:r>
            <a:r>
              <a:rPr lang="en-US" dirty="0" smtClean="0"/>
              <a:t>low median nerve palsy</a:t>
            </a:r>
            <a:endParaRPr lang="tr-TR" dirty="0" smtClean="0"/>
          </a:p>
          <a:p>
            <a:pPr lvl="1"/>
            <a:r>
              <a:rPr lang="tr-TR" dirty="0" smtClean="0"/>
              <a:t>maymun eli </a:t>
            </a:r>
            <a:r>
              <a:rPr lang="tr-TR" dirty="0" err="1" smtClean="0"/>
              <a:t>deformitesi</a:t>
            </a:r>
            <a:endParaRPr lang="tr-TR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pe han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065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1.wp.com/www.bestexamapps.com/own/appmanager/static/uploads/admin/1521037629.png?resize=397%2C2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970" y="836712"/>
            <a:ext cx="915997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938" name="Picture 2" descr="ape hand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15947" r="17314" b="143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N. </a:t>
            </a:r>
            <a:r>
              <a:rPr lang="tr-TR" dirty="0" err="1" smtClean="0"/>
              <a:t>radialis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N. </a:t>
            </a:r>
            <a:r>
              <a:rPr lang="tr-TR" dirty="0" err="1" smtClean="0"/>
              <a:t>radialis</a:t>
            </a:r>
            <a:r>
              <a:rPr lang="tr-TR" dirty="0" smtClean="0"/>
              <a:t> </a:t>
            </a:r>
            <a:r>
              <a:rPr lang="tr-TR" dirty="0" err="1" smtClean="0"/>
              <a:t>sulcus</a:t>
            </a:r>
            <a:r>
              <a:rPr lang="tr-TR" dirty="0" smtClean="0"/>
              <a:t> </a:t>
            </a:r>
            <a:r>
              <a:rPr lang="tr-TR" dirty="0" err="1" smtClean="0"/>
              <a:t>nervi</a:t>
            </a:r>
            <a:r>
              <a:rPr lang="tr-TR" dirty="0" smtClean="0"/>
              <a:t> </a:t>
            </a:r>
            <a:r>
              <a:rPr lang="tr-TR" dirty="0" err="1" smtClean="0"/>
              <a:t>radialis’te</a:t>
            </a:r>
            <a:r>
              <a:rPr lang="tr-TR" dirty="0" smtClean="0"/>
              <a:t> kemik üzerine yaslanmış olarak seyreder. Bu nedenle kolun sert bir yere devamlı yaslanması (balayı felci/cumartesi gecesi felci) ya da </a:t>
            </a:r>
            <a:r>
              <a:rPr lang="tr-TR" dirty="0" err="1" smtClean="0"/>
              <a:t>humerusun</a:t>
            </a:r>
            <a:r>
              <a:rPr lang="tr-TR" dirty="0" smtClean="0"/>
              <a:t> kırılması sonucu zarar görebilir.  </a:t>
            </a:r>
          </a:p>
          <a:p>
            <a:endParaRPr lang="tr-TR" dirty="0" smtClean="0"/>
          </a:p>
          <a:p>
            <a:r>
              <a:rPr lang="tr-TR" dirty="0" smtClean="0"/>
              <a:t>Zedelenmesinde düşük el (</a:t>
            </a:r>
            <a:r>
              <a:rPr lang="tr-TR" dirty="0" err="1" smtClean="0"/>
              <a:t>wrist</a:t>
            </a:r>
            <a:r>
              <a:rPr lang="tr-TR" dirty="0" smtClean="0"/>
              <a:t> </a:t>
            </a:r>
            <a:r>
              <a:rPr lang="tr-TR" dirty="0" err="1" smtClean="0"/>
              <a:t>drop</a:t>
            </a:r>
            <a:r>
              <a:rPr lang="tr-TR" dirty="0" smtClean="0"/>
              <a:t>) </a:t>
            </a:r>
            <a:r>
              <a:rPr lang="tr-TR" dirty="0" err="1" smtClean="0"/>
              <a:t>deformitesi</a:t>
            </a:r>
            <a:r>
              <a:rPr lang="tr-TR" dirty="0" smtClean="0"/>
              <a:t> oluşur.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5807" t="32110" r="52132" b="17688"/>
          <a:stretch>
            <a:fillRect/>
          </a:stretch>
        </p:blipFill>
        <p:spPr bwMode="auto">
          <a:xfrm>
            <a:off x="0" y="260648"/>
            <a:ext cx="9144000" cy="61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nd sense nerve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Düşük el, hangi sinirin zedelenmesinde olur?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N. </a:t>
            </a:r>
            <a:r>
              <a:rPr lang="tr-TR" dirty="0" err="1" smtClean="0"/>
              <a:t>musculocutaneus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N. </a:t>
            </a:r>
            <a:r>
              <a:rPr lang="tr-TR" dirty="0" err="1" smtClean="0"/>
              <a:t>ulnaris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N. </a:t>
            </a:r>
            <a:r>
              <a:rPr lang="tr-TR" dirty="0" err="1" smtClean="0"/>
              <a:t>medianus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N. </a:t>
            </a:r>
            <a:r>
              <a:rPr lang="tr-TR" dirty="0" err="1" smtClean="0"/>
              <a:t>radialis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N. </a:t>
            </a:r>
            <a:r>
              <a:rPr lang="tr-TR" dirty="0" err="1" smtClean="0"/>
              <a:t>axillaris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Düşük el, hangi sinirin zedelenmesinde olur?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N. </a:t>
            </a:r>
            <a:r>
              <a:rPr lang="tr-TR" dirty="0" err="1" smtClean="0"/>
              <a:t>musculocutaneus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N. </a:t>
            </a:r>
            <a:r>
              <a:rPr lang="tr-TR" dirty="0" err="1" smtClean="0"/>
              <a:t>ulnaris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N. </a:t>
            </a:r>
            <a:r>
              <a:rPr lang="tr-TR" dirty="0" err="1" smtClean="0"/>
              <a:t>medianus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b="1" dirty="0" smtClean="0">
                <a:solidFill>
                  <a:srgbClr val="FF0000"/>
                </a:solidFill>
              </a:rPr>
              <a:t>N. </a:t>
            </a:r>
            <a:r>
              <a:rPr lang="tr-TR" b="1" dirty="0" err="1" smtClean="0">
                <a:solidFill>
                  <a:srgbClr val="FF0000"/>
                </a:solidFill>
              </a:rPr>
              <a:t>radialis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514350" indent="-514350">
              <a:buAutoNum type="alphaUcParenR"/>
            </a:pPr>
            <a:r>
              <a:rPr lang="tr-TR" dirty="0" smtClean="0"/>
              <a:t>N. </a:t>
            </a:r>
            <a:r>
              <a:rPr lang="tr-TR" dirty="0" err="1" smtClean="0"/>
              <a:t>axillaris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Brakiyal</a:t>
            </a:r>
            <a:r>
              <a:rPr lang="tr-TR" dirty="0" smtClean="0"/>
              <a:t> </a:t>
            </a:r>
            <a:r>
              <a:rPr lang="tr-TR" dirty="0" err="1" smtClean="0"/>
              <a:t>Pleksusun</a:t>
            </a:r>
            <a:r>
              <a:rPr lang="tr-TR" dirty="0" smtClean="0"/>
              <a:t> Bazı Önemli Dalları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N. </a:t>
            </a:r>
            <a:r>
              <a:rPr lang="tr-TR" dirty="0" err="1" smtClean="0"/>
              <a:t>thoracicus</a:t>
            </a:r>
            <a:r>
              <a:rPr lang="tr-TR" dirty="0" smtClean="0"/>
              <a:t> </a:t>
            </a:r>
            <a:r>
              <a:rPr lang="tr-TR" dirty="0" err="1" smtClean="0"/>
              <a:t>longus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N. </a:t>
            </a:r>
            <a:r>
              <a:rPr lang="tr-TR" dirty="0" err="1" smtClean="0"/>
              <a:t>axillaris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N</a:t>
            </a:r>
            <a:r>
              <a:rPr lang="tr-TR" dirty="0" smtClean="0"/>
              <a:t>. </a:t>
            </a:r>
            <a:r>
              <a:rPr lang="tr-TR" dirty="0" err="1" smtClean="0"/>
              <a:t>ulnaris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N. </a:t>
            </a:r>
            <a:r>
              <a:rPr lang="tr-TR" dirty="0" err="1" smtClean="0"/>
              <a:t>medianus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N. </a:t>
            </a:r>
            <a:r>
              <a:rPr lang="tr-TR" dirty="0" err="1" smtClean="0"/>
              <a:t>radialis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Ön koluna </a:t>
            </a:r>
            <a:r>
              <a:rPr lang="tr-TR" dirty="0" err="1" smtClean="0"/>
              <a:t>pronasyon</a:t>
            </a:r>
            <a:r>
              <a:rPr lang="tr-TR" dirty="0" smtClean="0"/>
              <a:t> yaptıramayan, </a:t>
            </a:r>
            <a:r>
              <a:rPr lang="tr-TR" dirty="0" err="1" smtClean="0"/>
              <a:t>fleksiyonu</a:t>
            </a:r>
            <a:r>
              <a:rPr lang="tr-TR" dirty="0" smtClean="0"/>
              <a:t> kısıtlı ve </a:t>
            </a:r>
            <a:r>
              <a:rPr lang="tr-TR" dirty="0" err="1" smtClean="0"/>
              <a:t>tenar</a:t>
            </a:r>
            <a:r>
              <a:rPr lang="tr-TR" dirty="0" smtClean="0"/>
              <a:t> </a:t>
            </a:r>
            <a:r>
              <a:rPr lang="tr-TR" dirty="0" err="1" smtClean="0"/>
              <a:t>atrofisi</a:t>
            </a:r>
            <a:r>
              <a:rPr lang="tr-TR" dirty="0" smtClean="0"/>
              <a:t> olan hastada zedelenen sinir hangisidir?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smtClean="0"/>
              <a:t>N. </a:t>
            </a:r>
            <a:r>
              <a:rPr lang="tr-TR" dirty="0" err="1" smtClean="0"/>
              <a:t>ulnaris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smtClean="0"/>
              <a:t>N. </a:t>
            </a:r>
            <a:r>
              <a:rPr lang="tr-TR" dirty="0" err="1" smtClean="0"/>
              <a:t>medianus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Ramus</a:t>
            </a:r>
            <a:r>
              <a:rPr lang="tr-TR" dirty="0" smtClean="0"/>
              <a:t> </a:t>
            </a:r>
            <a:r>
              <a:rPr lang="tr-TR" dirty="0" err="1" smtClean="0"/>
              <a:t>profundus</a:t>
            </a:r>
            <a:r>
              <a:rPr lang="tr-TR" dirty="0" smtClean="0"/>
              <a:t>, n. </a:t>
            </a:r>
            <a:r>
              <a:rPr lang="tr-TR" dirty="0" err="1" smtClean="0"/>
              <a:t>radialis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N. </a:t>
            </a:r>
            <a:r>
              <a:rPr lang="tr-TR" dirty="0" err="1" smtClean="0"/>
              <a:t>radialis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Ramus</a:t>
            </a:r>
            <a:r>
              <a:rPr lang="tr-TR" dirty="0" smtClean="0"/>
              <a:t> </a:t>
            </a:r>
            <a:r>
              <a:rPr lang="tr-TR" dirty="0" err="1" smtClean="0"/>
              <a:t>superficialis</a:t>
            </a:r>
            <a:r>
              <a:rPr lang="tr-TR" dirty="0" smtClean="0"/>
              <a:t>, n. </a:t>
            </a:r>
            <a:r>
              <a:rPr lang="tr-TR" dirty="0" err="1" smtClean="0"/>
              <a:t>radialis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Ön koluna </a:t>
            </a:r>
            <a:r>
              <a:rPr lang="tr-TR" dirty="0" err="1" smtClean="0"/>
              <a:t>pronasyon</a:t>
            </a:r>
            <a:r>
              <a:rPr lang="tr-TR" dirty="0" smtClean="0"/>
              <a:t> yaptıramayan, </a:t>
            </a:r>
            <a:r>
              <a:rPr lang="tr-TR" dirty="0" err="1" smtClean="0"/>
              <a:t>fleksiyonu</a:t>
            </a:r>
            <a:r>
              <a:rPr lang="tr-TR" dirty="0" smtClean="0"/>
              <a:t> kısıtlı ve </a:t>
            </a:r>
            <a:r>
              <a:rPr lang="tr-TR" dirty="0" err="1" smtClean="0"/>
              <a:t>tenar</a:t>
            </a:r>
            <a:r>
              <a:rPr lang="tr-TR" dirty="0" smtClean="0"/>
              <a:t> </a:t>
            </a:r>
            <a:r>
              <a:rPr lang="tr-TR" dirty="0" err="1" smtClean="0"/>
              <a:t>atrofisi</a:t>
            </a:r>
            <a:r>
              <a:rPr lang="tr-TR" dirty="0" smtClean="0"/>
              <a:t> olan hastada zedelenen sinir hangisidir?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smtClean="0"/>
              <a:t>N. </a:t>
            </a:r>
            <a:r>
              <a:rPr lang="tr-TR" dirty="0" err="1" smtClean="0"/>
              <a:t>ulnaris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b="1" dirty="0" smtClean="0">
                <a:solidFill>
                  <a:srgbClr val="FF0000"/>
                </a:solidFill>
              </a:rPr>
              <a:t>N. </a:t>
            </a:r>
            <a:r>
              <a:rPr lang="tr-TR" b="1" dirty="0" err="1" smtClean="0">
                <a:solidFill>
                  <a:srgbClr val="FF0000"/>
                </a:solidFill>
              </a:rPr>
              <a:t>medianus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514350" indent="-514350">
              <a:buAutoNum type="alphaUcParenR"/>
            </a:pPr>
            <a:r>
              <a:rPr lang="tr-TR" dirty="0" err="1" smtClean="0"/>
              <a:t>Ramus</a:t>
            </a:r>
            <a:r>
              <a:rPr lang="tr-TR" dirty="0" smtClean="0"/>
              <a:t> </a:t>
            </a:r>
            <a:r>
              <a:rPr lang="tr-TR" dirty="0" err="1" smtClean="0"/>
              <a:t>profundus</a:t>
            </a:r>
            <a:r>
              <a:rPr lang="tr-TR" dirty="0" smtClean="0"/>
              <a:t>, n. </a:t>
            </a:r>
            <a:r>
              <a:rPr lang="tr-TR" dirty="0" err="1" smtClean="0"/>
              <a:t>radialis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N. </a:t>
            </a:r>
            <a:r>
              <a:rPr lang="tr-TR" dirty="0" err="1" smtClean="0"/>
              <a:t>radialis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Ramus</a:t>
            </a:r>
            <a:r>
              <a:rPr lang="tr-TR" dirty="0" smtClean="0"/>
              <a:t> </a:t>
            </a:r>
            <a:r>
              <a:rPr lang="tr-TR" dirty="0" err="1" smtClean="0"/>
              <a:t>superficialis</a:t>
            </a:r>
            <a:r>
              <a:rPr lang="tr-TR" dirty="0" smtClean="0"/>
              <a:t>, n. </a:t>
            </a:r>
            <a:r>
              <a:rPr lang="tr-TR" dirty="0" err="1" smtClean="0"/>
              <a:t>radialis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tr-TR" dirty="0" smtClean="0"/>
              <a:t>Elin </a:t>
            </a:r>
            <a:r>
              <a:rPr lang="tr-TR" dirty="0" err="1" smtClean="0"/>
              <a:t>palmar</a:t>
            </a:r>
            <a:r>
              <a:rPr lang="tr-TR" dirty="0" smtClean="0"/>
              <a:t> yüzünün deri duyusunu taşıyan sinirler, aşağıdakilerden hangisinde birlikte verilmiştir?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N. </a:t>
            </a:r>
            <a:r>
              <a:rPr lang="tr-TR" dirty="0" err="1" smtClean="0"/>
              <a:t>radialis</a:t>
            </a:r>
            <a:r>
              <a:rPr lang="tr-TR" dirty="0" smtClean="0"/>
              <a:t> – N. </a:t>
            </a:r>
            <a:r>
              <a:rPr lang="tr-TR" dirty="0" err="1" smtClean="0"/>
              <a:t>medianus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N. </a:t>
            </a:r>
            <a:r>
              <a:rPr lang="tr-TR" dirty="0" err="1" smtClean="0"/>
              <a:t>radialis</a:t>
            </a:r>
            <a:r>
              <a:rPr lang="tr-TR" dirty="0" smtClean="0"/>
              <a:t> – N. </a:t>
            </a:r>
            <a:r>
              <a:rPr lang="tr-TR" dirty="0" err="1" smtClean="0"/>
              <a:t>ulnaris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N. </a:t>
            </a:r>
            <a:r>
              <a:rPr lang="tr-TR" dirty="0" err="1" smtClean="0"/>
              <a:t>radialis</a:t>
            </a:r>
            <a:r>
              <a:rPr lang="tr-TR" dirty="0" smtClean="0"/>
              <a:t> – N. </a:t>
            </a:r>
            <a:r>
              <a:rPr lang="tr-TR" dirty="0" err="1" smtClean="0"/>
              <a:t>musculocutaneus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N. </a:t>
            </a:r>
            <a:r>
              <a:rPr lang="tr-TR" dirty="0" err="1" smtClean="0"/>
              <a:t>ulnaris</a:t>
            </a:r>
            <a:r>
              <a:rPr lang="tr-TR" dirty="0" smtClean="0"/>
              <a:t> - N. </a:t>
            </a:r>
            <a:r>
              <a:rPr lang="tr-TR" dirty="0" err="1" smtClean="0"/>
              <a:t>medianus</a:t>
            </a:r>
            <a:r>
              <a:rPr lang="tr-TR" dirty="0" smtClean="0"/>
              <a:t> </a:t>
            </a:r>
          </a:p>
          <a:p>
            <a:pPr marL="514350" indent="-514350">
              <a:buAutoNum type="alphaUcParenR"/>
            </a:pPr>
            <a:r>
              <a:rPr lang="tr-TR" dirty="0" smtClean="0"/>
              <a:t>N. </a:t>
            </a:r>
            <a:r>
              <a:rPr lang="tr-TR" dirty="0" err="1" smtClean="0"/>
              <a:t>ulnaris</a:t>
            </a:r>
            <a:r>
              <a:rPr lang="tr-TR" dirty="0" smtClean="0"/>
              <a:t> - N. </a:t>
            </a:r>
            <a:r>
              <a:rPr lang="tr-TR" dirty="0" err="1" smtClean="0"/>
              <a:t>musculocutaneus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tr-TR" dirty="0" smtClean="0"/>
              <a:t>Elin </a:t>
            </a:r>
            <a:r>
              <a:rPr lang="tr-TR" dirty="0" err="1" smtClean="0"/>
              <a:t>palmar</a:t>
            </a:r>
            <a:r>
              <a:rPr lang="tr-TR" dirty="0" smtClean="0"/>
              <a:t> yüzünün deri duyusunu taşıyan sinirler, aşağıdakilerden hangisinde birlikte verilmiştir?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N. </a:t>
            </a:r>
            <a:r>
              <a:rPr lang="tr-TR" dirty="0" err="1" smtClean="0"/>
              <a:t>radialis</a:t>
            </a:r>
            <a:r>
              <a:rPr lang="tr-TR" dirty="0" smtClean="0"/>
              <a:t> – N. </a:t>
            </a:r>
            <a:r>
              <a:rPr lang="tr-TR" dirty="0" err="1" smtClean="0"/>
              <a:t>medianus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N. </a:t>
            </a:r>
            <a:r>
              <a:rPr lang="tr-TR" dirty="0" err="1" smtClean="0"/>
              <a:t>radialis</a:t>
            </a:r>
            <a:r>
              <a:rPr lang="tr-TR" dirty="0" smtClean="0"/>
              <a:t> – N. </a:t>
            </a:r>
            <a:r>
              <a:rPr lang="tr-TR" dirty="0" err="1" smtClean="0"/>
              <a:t>ulnaris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N. </a:t>
            </a:r>
            <a:r>
              <a:rPr lang="tr-TR" dirty="0" err="1" smtClean="0"/>
              <a:t>radialis</a:t>
            </a:r>
            <a:r>
              <a:rPr lang="tr-TR" dirty="0" smtClean="0"/>
              <a:t> – N. </a:t>
            </a:r>
            <a:r>
              <a:rPr lang="tr-TR" dirty="0" err="1" smtClean="0"/>
              <a:t>musculocutaneus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b="1" dirty="0" smtClean="0">
                <a:solidFill>
                  <a:srgbClr val="FF0000"/>
                </a:solidFill>
              </a:rPr>
              <a:t>N. </a:t>
            </a:r>
            <a:r>
              <a:rPr lang="tr-TR" b="1" dirty="0" err="1" smtClean="0">
                <a:solidFill>
                  <a:srgbClr val="FF0000"/>
                </a:solidFill>
              </a:rPr>
              <a:t>ulnaris</a:t>
            </a:r>
            <a:r>
              <a:rPr lang="tr-TR" b="1" dirty="0" smtClean="0">
                <a:solidFill>
                  <a:srgbClr val="FF0000"/>
                </a:solidFill>
              </a:rPr>
              <a:t> - N. </a:t>
            </a:r>
            <a:r>
              <a:rPr lang="tr-TR" b="1" dirty="0" err="1" smtClean="0">
                <a:solidFill>
                  <a:srgbClr val="FF0000"/>
                </a:solidFill>
              </a:rPr>
              <a:t>medianus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AutoNum type="alphaUcParenR"/>
            </a:pPr>
            <a:r>
              <a:rPr lang="tr-TR" dirty="0" smtClean="0"/>
              <a:t>N. </a:t>
            </a:r>
            <a:r>
              <a:rPr lang="tr-TR" dirty="0" err="1" smtClean="0"/>
              <a:t>ulnaris</a:t>
            </a:r>
            <a:r>
              <a:rPr lang="tr-TR" dirty="0" smtClean="0"/>
              <a:t> - N. </a:t>
            </a:r>
            <a:r>
              <a:rPr lang="tr-TR" dirty="0" err="1" smtClean="0"/>
              <a:t>musculocutaneus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plexus brachiali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53387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Autofit/>
          </a:bodyPr>
          <a:lstStyle/>
          <a:p>
            <a:r>
              <a:rPr lang="tr-TR" sz="3200" dirty="0" smtClean="0"/>
              <a:t>N. </a:t>
            </a:r>
            <a:r>
              <a:rPr lang="tr-TR" sz="3200" dirty="0" err="1" smtClean="0"/>
              <a:t>thoracicus</a:t>
            </a:r>
            <a:r>
              <a:rPr lang="tr-TR" sz="3200" dirty="0" smtClean="0"/>
              <a:t> </a:t>
            </a:r>
            <a:r>
              <a:rPr lang="tr-TR" sz="3200" dirty="0" err="1" smtClean="0"/>
              <a:t>longus</a:t>
            </a:r>
            <a:r>
              <a:rPr lang="tr-TR" sz="3200" dirty="0" smtClean="0"/>
              <a:t> </a:t>
            </a:r>
            <a:br>
              <a:rPr lang="tr-TR" sz="3200" dirty="0" smtClean="0"/>
            </a:br>
            <a:r>
              <a:rPr lang="tr-TR" sz="3200" dirty="0" smtClean="0"/>
              <a:t>(</a:t>
            </a:r>
            <a:r>
              <a:rPr lang="en-US" sz="3200" dirty="0" smtClean="0"/>
              <a:t>external respiratory nerve of Bell</a:t>
            </a:r>
            <a:r>
              <a:rPr lang="tr-TR" sz="3200" dirty="0" smtClean="0"/>
              <a:t>)</a:t>
            </a:r>
            <a:br>
              <a:rPr lang="tr-TR" sz="3200" dirty="0" smtClean="0"/>
            </a:br>
            <a:r>
              <a:rPr lang="tr-TR" sz="3200" dirty="0" smtClean="0"/>
              <a:t>(</a:t>
            </a:r>
            <a:r>
              <a:rPr lang="tr-TR" sz="3200" dirty="0" err="1" smtClean="0"/>
              <a:t>Bell’in</a:t>
            </a:r>
            <a:r>
              <a:rPr lang="tr-TR" sz="3200" dirty="0" smtClean="0"/>
              <a:t> dış solunum siniri)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M. </a:t>
            </a:r>
            <a:r>
              <a:rPr lang="tr-TR" dirty="0" err="1" smtClean="0"/>
              <a:t>serratus</a:t>
            </a:r>
            <a:r>
              <a:rPr lang="tr-TR" dirty="0" smtClean="0"/>
              <a:t> </a:t>
            </a:r>
            <a:r>
              <a:rPr lang="tr-TR" dirty="0" err="1" smtClean="0"/>
              <a:t>anterior’u</a:t>
            </a:r>
            <a:r>
              <a:rPr lang="tr-TR" dirty="0" smtClean="0"/>
              <a:t> </a:t>
            </a:r>
            <a:r>
              <a:rPr lang="tr-TR" dirty="0" err="1" smtClean="0"/>
              <a:t>innerve</a:t>
            </a:r>
            <a:r>
              <a:rPr lang="tr-TR" dirty="0" smtClean="0"/>
              <a:t> eder.</a:t>
            </a:r>
          </a:p>
          <a:p>
            <a:endParaRPr lang="tr-TR" dirty="0" smtClean="0"/>
          </a:p>
          <a:p>
            <a:r>
              <a:rPr lang="tr-TR" dirty="0" err="1" smtClean="0"/>
              <a:t>Axillanın</a:t>
            </a:r>
            <a:r>
              <a:rPr lang="tr-TR" dirty="0" smtClean="0"/>
              <a:t> </a:t>
            </a:r>
            <a:r>
              <a:rPr lang="tr-TR" dirty="0" err="1" smtClean="0"/>
              <a:t>medial</a:t>
            </a:r>
            <a:r>
              <a:rPr lang="tr-TR" dirty="0" smtClean="0"/>
              <a:t> duvarının kesici ve delici cisimlerle yaralanmasına, </a:t>
            </a:r>
            <a:r>
              <a:rPr lang="tr-TR" dirty="0" err="1" smtClean="0"/>
              <a:t>axillaya</a:t>
            </a:r>
            <a:r>
              <a:rPr lang="tr-TR" dirty="0" smtClean="0"/>
              <a:t> cerrahi girişimlere veya ağır cisimlerin omuz üzerinde taşınmasına bağlı olarak zedelenebilir. </a:t>
            </a:r>
          </a:p>
          <a:p>
            <a:endParaRPr lang="tr-TR" dirty="0" smtClean="0"/>
          </a:p>
          <a:p>
            <a:r>
              <a:rPr lang="tr-TR" dirty="0" smtClean="0"/>
              <a:t>Zedelenmesi durumunda kolun 90 dereceden sonraki </a:t>
            </a:r>
            <a:r>
              <a:rPr lang="tr-TR" dirty="0" err="1" smtClean="0"/>
              <a:t>abduksiyonu</a:t>
            </a:r>
            <a:r>
              <a:rPr lang="tr-TR" dirty="0" smtClean="0"/>
              <a:t> zorlaşır. Ayrıca “yelken </a:t>
            </a:r>
            <a:r>
              <a:rPr lang="tr-TR" dirty="0" err="1" smtClean="0"/>
              <a:t>skapula</a:t>
            </a:r>
            <a:r>
              <a:rPr lang="tr-TR" dirty="0" smtClean="0"/>
              <a:t> (</a:t>
            </a:r>
            <a:r>
              <a:rPr lang="tr-TR" dirty="0" err="1" smtClean="0"/>
              <a:t>winged</a:t>
            </a:r>
            <a:r>
              <a:rPr lang="tr-TR" dirty="0" smtClean="0"/>
              <a:t> </a:t>
            </a:r>
            <a:r>
              <a:rPr lang="tr-TR" dirty="0" err="1" smtClean="0"/>
              <a:t>scapula</a:t>
            </a:r>
            <a:r>
              <a:rPr lang="tr-TR" dirty="0" smtClean="0"/>
              <a:t>, </a:t>
            </a:r>
            <a:r>
              <a:rPr lang="tr-TR" dirty="0" err="1" smtClean="0"/>
              <a:t>scapula</a:t>
            </a:r>
            <a:r>
              <a:rPr lang="tr-TR" dirty="0" smtClean="0"/>
              <a:t> </a:t>
            </a:r>
            <a:r>
              <a:rPr lang="tr-TR" dirty="0" err="1" smtClean="0"/>
              <a:t>alata</a:t>
            </a:r>
            <a:r>
              <a:rPr lang="tr-TR" dirty="0" smtClean="0"/>
              <a:t>)” belirtisi görülür.</a:t>
            </a:r>
          </a:p>
          <a:p>
            <a:pPr lvl="1"/>
            <a:r>
              <a:rPr lang="tr-TR" dirty="0" smtClean="0"/>
              <a:t>Yelken/kanat </a:t>
            </a:r>
            <a:r>
              <a:rPr lang="tr-TR" dirty="0" err="1" smtClean="0"/>
              <a:t>skapula</a:t>
            </a:r>
            <a:r>
              <a:rPr lang="tr-TR" dirty="0" smtClean="0"/>
              <a:t>: Şahıs kollarını uzatarak bir duvara avuç içlerini dayadığında ilgili taraftaki </a:t>
            </a:r>
            <a:r>
              <a:rPr lang="tr-TR" dirty="0" err="1" smtClean="0"/>
              <a:t>skapula</a:t>
            </a:r>
            <a:r>
              <a:rPr lang="tr-TR" dirty="0" smtClean="0"/>
              <a:t> </a:t>
            </a:r>
            <a:r>
              <a:rPr lang="tr-TR" dirty="0" err="1" smtClean="0"/>
              <a:t>toraks</a:t>
            </a:r>
            <a:r>
              <a:rPr lang="tr-TR" dirty="0" smtClean="0"/>
              <a:t> duvarına </a:t>
            </a:r>
            <a:r>
              <a:rPr lang="tr-TR" dirty="0" err="1" smtClean="0"/>
              <a:t>fikse</a:t>
            </a:r>
            <a:r>
              <a:rPr lang="tr-TR" dirty="0" smtClean="0"/>
              <a:t> edilemez ve </a:t>
            </a:r>
            <a:r>
              <a:rPr lang="tr-TR" dirty="0" err="1" smtClean="0"/>
              <a:t>skapulanın</a:t>
            </a:r>
            <a:r>
              <a:rPr lang="tr-TR" dirty="0" smtClean="0"/>
              <a:t> </a:t>
            </a:r>
            <a:r>
              <a:rPr lang="tr-TR" dirty="0" err="1" smtClean="0"/>
              <a:t>medial</a:t>
            </a:r>
            <a:r>
              <a:rPr lang="tr-TR" dirty="0" smtClean="0"/>
              <a:t> duvarı  ve alt ucu arkaya doğru çıkıntı yapar.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capula alata longus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61424" t="16400" r="3926" b="22700"/>
          <a:stretch>
            <a:fillRect/>
          </a:stretch>
        </p:blipFill>
        <p:spPr bwMode="auto">
          <a:xfrm>
            <a:off x="1979712" y="-23004"/>
            <a:ext cx="5220072" cy="6881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N. </a:t>
            </a:r>
            <a:r>
              <a:rPr lang="tr-TR" dirty="0" err="1" smtClean="0"/>
              <a:t>axillaris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Uzun zaman koltuk değneği kullananlarda n. </a:t>
            </a:r>
            <a:r>
              <a:rPr lang="tr-TR" dirty="0" err="1" smtClean="0"/>
              <a:t>axillaris</a:t>
            </a:r>
            <a:r>
              <a:rPr lang="tr-TR" dirty="0" smtClean="0"/>
              <a:t> </a:t>
            </a:r>
            <a:r>
              <a:rPr lang="tr-TR" dirty="0" err="1" smtClean="0"/>
              <a:t>harabiyeti</a:t>
            </a:r>
            <a:r>
              <a:rPr lang="tr-TR" dirty="0" smtClean="0"/>
              <a:t> olur.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N. </a:t>
            </a:r>
            <a:r>
              <a:rPr lang="tr-TR" dirty="0" err="1" smtClean="0"/>
              <a:t>ulnaris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El bileğinde </a:t>
            </a:r>
            <a:r>
              <a:rPr lang="tr-TR" dirty="0" err="1" smtClean="0"/>
              <a:t>kanalis</a:t>
            </a:r>
            <a:r>
              <a:rPr lang="tr-TR" dirty="0" smtClean="0"/>
              <a:t> </a:t>
            </a:r>
            <a:r>
              <a:rPr lang="tr-TR" dirty="0" err="1" smtClean="0"/>
              <a:t>ulnaris’ten</a:t>
            </a:r>
            <a:r>
              <a:rPr lang="tr-TR" dirty="0" smtClean="0"/>
              <a:t> (</a:t>
            </a:r>
            <a:r>
              <a:rPr lang="tr-TR" dirty="0" err="1" smtClean="0"/>
              <a:t>Guyon</a:t>
            </a:r>
            <a:r>
              <a:rPr lang="tr-TR" dirty="0" smtClean="0"/>
              <a:t> kanalı) geçer. </a:t>
            </a:r>
          </a:p>
          <a:p>
            <a:endParaRPr lang="tr-TR" dirty="0" smtClean="0"/>
          </a:p>
          <a:p>
            <a:r>
              <a:rPr lang="tr-TR" dirty="0" err="1" smtClean="0"/>
              <a:t>Hipotenar</a:t>
            </a:r>
            <a:r>
              <a:rPr lang="tr-TR" dirty="0" smtClean="0"/>
              <a:t> bölgedeki kasları </a:t>
            </a:r>
            <a:r>
              <a:rPr lang="tr-TR" dirty="0" err="1" smtClean="0"/>
              <a:t>innerve</a:t>
            </a:r>
            <a:r>
              <a:rPr lang="tr-TR" dirty="0" smtClean="0"/>
              <a:t> eder.</a:t>
            </a:r>
          </a:p>
          <a:p>
            <a:endParaRPr lang="tr-TR" dirty="0" smtClean="0"/>
          </a:p>
          <a:p>
            <a:r>
              <a:rPr lang="tr-TR" dirty="0" smtClean="0"/>
              <a:t>Bisikletçilerde </a:t>
            </a:r>
            <a:r>
              <a:rPr lang="tr-TR" dirty="0" err="1" smtClean="0"/>
              <a:t>Guyon</a:t>
            </a:r>
            <a:r>
              <a:rPr lang="tr-TR" dirty="0" smtClean="0"/>
              <a:t> kanalında zedelenebilir (bisikletçi </a:t>
            </a:r>
            <a:r>
              <a:rPr lang="tr-TR" dirty="0" err="1" smtClean="0"/>
              <a:t>nöropatisi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dirty="0" smtClean="0"/>
              <a:t>Felcinde hastada pençe el </a:t>
            </a:r>
            <a:r>
              <a:rPr lang="tr-TR" dirty="0" err="1" smtClean="0"/>
              <a:t>deformistesi</a:t>
            </a:r>
            <a:r>
              <a:rPr lang="tr-TR" dirty="0" smtClean="0"/>
              <a:t> görülür.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ulnar palsy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1" y="620688"/>
            <a:ext cx="9146661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 l="5172" t="9641" r="7939" b="8657"/>
          <a:stretch>
            <a:fillRect/>
          </a:stretch>
        </p:blipFill>
        <p:spPr bwMode="auto">
          <a:xfrm>
            <a:off x="0" y="476672"/>
            <a:ext cx="9144000" cy="483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3691</TotalTime>
  <Words>457</Words>
  <Application>Microsoft Office PowerPoint</Application>
  <PresentationFormat>Ekran Gösterisi (4:3)</PresentationFormat>
  <Paragraphs>94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Ofis Teması</vt:lpstr>
      <vt:lpstr>17 Ekim – Pleksuslar</vt:lpstr>
      <vt:lpstr>Brakiyal Pleksusun Bazı Önemli Dalları </vt:lpstr>
      <vt:lpstr>Slayt 3</vt:lpstr>
      <vt:lpstr>N. thoracicus longus  (external respiratory nerve of Bell) (Bell’in dış solunum siniri)</vt:lpstr>
      <vt:lpstr>Slayt 5</vt:lpstr>
      <vt:lpstr>N. axillaris</vt:lpstr>
      <vt:lpstr>N. ulnaris</vt:lpstr>
      <vt:lpstr>Slayt 8</vt:lpstr>
      <vt:lpstr>Slayt 9</vt:lpstr>
      <vt:lpstr>Slayt 10</vt:lpstr>
      <vt:lpstr>N. medianus</vt:lpstr>
      <vt:lpstr>Slayt 12</vt:lpstr>
      <vt:lpstr>Slayt 13</vt:lpstr>
      <vt:lpstr>Slayt 14</vt:lpstr>
      <vt:lpstr>N. radialis</vt:lpstr>
      <vt:lpstr>Slayt 16</vt:lpstr>
      <vt:lpstr>Slayt 17</vt:lpstr>
      <vt:lpstr>1. Soru</vt:lpstr>
      <vt:lpstr>1. Soru</vt:lpstr>
      <vt:lpstr>2. Soru</vt:lpstr>
      <vt:lpstr>2. Soru</vt:lpstr>
      <vt:lpstr>3. Soru</vt:lpstr>
      <vt:lpstr>3. Soru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Çıkmış TUS Soruları Etkinliği</dc:title>
  <dc:creator>User</dc:creator>
  <cp:lastModifiedBy>User</cp:lastModifiedBy>
  <cp:revision>84</cp:revision>
  <dcterms:created xsi:type="dcterms:W3CDTF">2019-10-13T14:50:17Z</dcterms:created>
  <dcterms:modified xsi:type="dcterms:W3CDTF">2019-10-21T05:07:56Z</dcterms:modified>
</cp:coreProperties>
</file>